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86" r:id="rId2"/>
    <p:sldId id="383" r:id="rId3"/>
    <p:sldId id="389" r:id="rId4"/>
    <p:sldId id="390" r:id="rId5"/>
    <p:sldId id="393" r:id="rId6"/>
    <p:sldId id="394" r:id="rId7"/>
    <p:sldId id="359" r:id="rId8"/>
    <p:sldId id="363" r:id="rId9"/>
    <p:sldId id="514" r:id="rId10"/>
    <p:sldId id="516" r:id="rId11"/>
    <p:sldId id="400" r:id="rId12"/>
    <p:sldId id="570" r:id="rId13"/>
  </p:sldIdLst>
  <p:sldSz cx="6858000" cy="9398000"/>
  <p:notesSz cx="6805613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6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2213" y="62"/>
      </p:cViewPr>
      <p:guideLst>
        <p:guide orient="horz" pos="296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tsushi yamada" userId="52087a46f1ee8cd3" providerId="LiveId" clId="{D2A51B51-6FC6-44D6-B447-96E12EAC2C07}"/>
    <pc:docChg chg="addSld delSld modSld">
      <pc:chgData name="atsushi yamada" userId="52087a46f1ee8cd3" providerId="LiveId" clId="{D2A51B51-6FC6-44D6-B447-96E12EAC2C07}" dt="2023-11-21T12:31:43.560" v="109" actId="47"/>
      <pc:docMkLst>
        <pc:docMk/>
      </pc:docMkLst>
      <pc:sldChg chg="add">
        <pc:chgData name="atsushi yamada" userId="52087a46f1ee8cd3" providerId="LiveId" clId="{D2A51B51-6FC6-44D6-B447-96E12EAC2C07}" dt="2023-11-21T12:26:29.060" v="6"/>
        <pc:sldMkLst>
          <pc:docMk/>
          <pc:sldMk cId="1876833395" sldId="359"/>
        </pc:sldMkLst>
      </pc:sldChg>
      <pc:sldChg chg="add">
        <pc:chgData name="atsushi yamada" userId="52087a46f1ee8cd3" providerId="LiveId" clId="{D2A51B51-6FC6-44D6-B447-96E12EAC2C07}" dt="2023-11-21T12:26:29.060" v="6"/>
        <pc:sldMkLst>
          <pc:docMk/>
          <pc:sldMk cId="3266443142" sldId="363"/>
        </pc:sldMkLst>
      </pc:sldChg>
      <pc:sldChg chg="add del">
        <pc:chgData name="atsushi yamada" userId="52087a46f1ee8cd3" providerId="LiveId" clId="{D2A51B51-6FC6-44D6-B447-96E12EAC2C07}" dt="2023-11-21T12:31:43.560" v="109" actId="47"/>
        <pc:sldMkLst>
          <pc:docMk/>
          <pc:sldMk cId="383892883" sldId="364"/>
        </pc:sldMkLst>
      </pc:sldChg>
      <pc:sldChg chg="add del">
        <pc:chgData name="atsushi yamada" userId="52087a46f1ee8cd3" providerId="LiveId" clId="{D2A51B51-6FC6-44D6-B447-96E12EAC2C07}" dt="2023-11-21T12:26:33.609" v="7" actId="2696"/>
        <pc:sldMkLst>
          <pc:docMk/>
          <pc:sldMk cId="938942027" sldId="364"/>
        </pc:sldMkLst>
      </pc:sldChg>
      <pc:sldChg chg="add del">
        <pc:chgData name="atsushi yamada" userId="52087a46f1ee8cd3" providerId="LiveId" clId="{D2A51B51-6FC6-44D6-B447-96E12EAC2C07}" dt="2023-11-21T12:26:33.609" v="7" actId="2696"/>
        <pc:sldMkLst>
          <pc:docMk/>
          <pc:sldMk cId="3279883987" sldId="365"/>
        </pc:sldMkLst>
      </pc:sldChg>
      <pc:sldChg chg="add del">
        <pc:chgData name="atsushi yamada" userId="52087a46f1ee8cd3" providerId="LiveId" clId="{D2A51B51-6FC6-44D6-B447-96E12EAC2C07}" dt="2023-11-21T12:31:43.560" v="109" actId="47"/>
        <pc:sldMkLst>
          <pc:docMk/>
          <pc:sldMk cId="3582733184" sldId="365"/>
        </pc:sldMkLst>
      </pc:sldChg>
      <pc:sldChg chg="del">
        <pc:chgData name="atsushi yamada" userId="52087a46f1ee8cd3" providerId="LiveId" clId="{D2A51B51-6FC6-44D6-B447-96E12EAC2C07}" dt="2023-11-21T12:31:43.560" v="109" actId="47"/>
        <pc:sldMkLst>
          <pc:docMk/>
          <pc:sldMk cId="442901152" sldId="387"/>
        </pc:sldMkLst>
      </pc:sldChg>
      <pc:sldChg chg="del">
        <pc:chgData name="atsushi yamada" userId="52087a46f1ee8cd3" providerId="LiveId" clId="{D2A51B51-6FC6-44D6-B447-96E12EAC2C07}" dt="2023-11-21T12:31:43.560" v="109" actId="47"/>
        <pc:sldMkLst>
          <pc:docMk/>
          <pc:sldMk cId="3515549196" sldId="388"/>
        </pc:sldMkLst>
      </pc:sldChg>
      <pc:sldChg chg="add">
        <pc:chgData name="atsushi yamada" userId="52087a46f1ee8cd3" providerId="LiveId" clId="{D2A51B51-6FC6-44D6-B447-96E12EAC2C07}" dt="2023-11-21T12:25:33.947" v="0"/>
        <pc:sldMkLst>
          <pc:docMk/>
          <pc:sldMk cId="3603582397" sldId="389"/>
        </pc:sldMkLst>
      </pc:sldChg>
      <pc:sldChg chg="add">
        <pc:chgData name="atsushi yamada" userId="52087a46f1ee8cd3" providerId="LiveId" clId="{D2A51B51-6FC6-44D6-B447-96E12EAC2C07}" dt="2023-11-21T12:25:33.947" v="0"/>
        <pc:sldMkLst>
          <pc:docMk/>
          <pc:sldMk cId="2590027430" sldId="390"/>
        </pc:sldMkLst>
      </pc:sldChg>
      <pc:sldChg chg="add del">
        <pc:chgData name="atsushi yamada" userId="52087a46f1ee8cd3" providerId="LiveId" clId="{D2A51B51-6FC6-44D6-B447-96E12EAC2C07}" dt="2023-11-21T12:25:38.576" v="1" actId="2696"/>
        <pc:sldMkLst>
          <pc:docMk/>
          <pc:sldMk cId="2680713008" sldId="391"/>
        </pc:sldMkLst>
      </pc:sldChg>
      <pc:sldChg chg="add del">
        <pc:chgData name="atsushi yamada" userId="52087a46f1ee8cd3" providerId="LiveId" clId="{D2A51B51-6FC6-44D6-B447-96E12EAC2C07}" dt="2023-11-21T12:31:43.560" v="109" actId="47"/>
        <pc:sldMkLst>
          <pc:docMk/>
          <pc:sldMk cId="2710513405" sldId="391"/>
        </pc:sldMkLst>
      </pc:sldChg>
      <pc:sldChg chg="add del">
        <pc:chgData name="atsushi yamada" userId="52087a46f1ee8cd3" providerId="LiveId" clId="{D2A51B51-6FC6-44D6-B447-96E12EAC2C07}" dt="2023-11-21T12:25:38.576" v="1" actId="2696"/>
        <pc:sldMkLst>
          <pc:docMk/>
          <pc:sldMk cId="2752800849" sldId="392"/>
        </pc:sldMkLst>
      </pc:sldChg>
      <pc:sldChg chg="add del">
        <pc:chgData name="atsushi yamada" userId="52087a46f1ee8cd3" providerId="LiveId" clId="{D2A51B51-6FC6-44D6-B447-96E12EAC2C07}" dt="2023-11-21T12:31:43.560" v="109" actId="47"/>
        <pc:sldMkLst>
          <pc:docMk/>
          <pc:sldMk cId="3620787384" sldId="392"/>
        </pc:sldMkLst>
      </pc:sldChg>
      <pc:sldChg chg="add">
        <pc:chgData name="atsushi yamada" userId="52087a46f1ee8cd3" providerId="LiveId" clId="{D2A51B51-6FC6-44D6-B447-96E12EAC2C07}" dt="2023-11-21T12:26:03.794" v="3"/>
        <pc:sldMkLst>
          <pc:docMk/>
          <pc:sldMk cId="814346517" sldId="393"/>
        </pc:sldMkLst>
      </pc:sldChg>
      <pc:sldChg chg="add">
        <pc:chgData name="atsushi yamada" userId="52087a46f1ee8cd3" providerId="LiveId" clId="{D2A51B51-6FC6-44D6-B447-96E12EAC2C07}" dt="2023-11-21T12:26:03.794" v="3"/>
        <pc:sldMkLst>
          <pc:docMk/>
          <pc:sldMk cId="3846951722" sldId="394"/>
        </pc:sldMkLst>
      </pc:sldChg>
      <pc:sldChg chg="add del">
        <pc:chgData name="atsushi yamada" userId="52087a46f1ee8cd3" providerId="LiveId" clId="{D2A51B51-6FC6-44D6-B447-96E12EAC2C07}" dt="2023-11-21T12:31:43.560" v="109" actId="47"/>
        <pc:sldMkLst>
          <pc:docMk/>
          <pc:sldMk cId="1124137076" sldId="395"/>
        </pc:sldMkLst>
      </pc:sldChg>
      <pc:sldChg chg="add del">
        <pc:chgData name="atsushi yamada" userId="52087a46f1ee8cd3" providerId="LiveId" clId="{D2A51B51-6FC6-44D6-B447-96E12EAC2C07}" dt="2023-11-21T12:26:08.642" v="4" actId="2696"/>
        <pc:sldMkLst>
          <pc:docMk/>
          <pc:sldMk cId="2860071357" sldId="395"/>
        </pc:sldMkLst>
      </pc:sldChg>
      <pc:sldChg chg="add del">
        <pc:chgData name="atsushi yamada" userId="52087a46f1ee8cd3" providerId="LiveId" clId="{D2A51B51-6FC6-44D6-B447-96E12EAC2C07}" dt="2023-11-21T12:26:08.642" v="4" actId="2696"/>
        <pc:sldMkLst>
          <pc:docMk/>
          <pc:sldMk cId="409801007" sldId="396"/>
        </pc:sldMkLst>
      </pc:sldChg>
      <pc:sldChg chg="add del">
        <pc:chgData name="atsushi yamada" userId="52087a46f1ee8cd3" providerId="LiveId" clId="{D2A51B51-6FC6-44D6-B447-96E12EAC2C07}" dt="2023-11-21T12:31:43.560" v="109" actId="47"/>
        <pc:sldMkLst>
          <pc:docMk/>
          <pc:sldMk cId="3285593600" sldId="396"/>
        </pc:sldMkLst>
      </pc:sldChg>
      <pc:sldChg chg="modSp add mod">
        <pc:chgData name="atsushi yamada" userId="52087a46f1ee8cd3" providerId="LiveId" clId="{D2A51B51-6FC6-44D6-B447-96E12EAC2C07}" dt="2023-11-21T12:28:33.458" v="72" actId="20577"/>
        <pc:sldMkLst>
          <pc:docMk/>
          <pc:sldMk cId="2735960963" sldId="400"/>
        </pc:sldMkLst>
        <pc:spChg chg="mod">
          <ac:chgData name="atsushi yamada" userId="52087a46f1ee8cd3" providerId="LiveId" clId="{D2A51B51-6FC6-44D6-B447-96E12EAC2C07}" dt="2023-11-21T12:28:33.458" v="72" actId="20577"/>
          <ac:spMkLst>
            <pc:docMk/>
            <pc:sldMk cId="2735960963" sldId="400"/>
            <ac:spMk id="33" creationId="{00000000-0000-0000-0000-000000000000}"/>
          </ac:spMkLst>
        </pc:spChg>
      </pc:sldChg>
      <pc:sldChg chg="modSp add mod">
        <pc:chgData name="atsushi yamada" userId="52087a46f1ee8cd3" providerId="LiveId" clId="{D2A51B51-6FC6-44D6-B447-96E12EAC2C07}" dt="2023-11-21T12:27:22.243" v="22" actId="20577"/>
        <pc:sldMkLst>
          <pc:docMk/>
          <pc:sldMk cId="942620006" sldId="514"/>
        </pc:sldMkLst>
        <pc:spChg chg="mod">
          <ac:chgData name="atsushi yamada" userId="52087a46f1ee8cd3" providerId="LiveId" clId="{D2A51B51-6FC6-44D6-B447-96E12EAC2C07}" dt="2023-11-21T12:27:22.243" v="22" actId="20577"/>
          <ac:spMkLst>
            <pc:docMk/>
            <pc:sldMk cId="942620006" sldId="514"/>
            <ac:spMk id="33" creationId="{00000000-0000-0000-0000-000000000000}"/>
          </ac:spMkLst>
        </pc:spChg>
      </pc:sldChg>
      <pc:sldChg chg="modSp add mod">
        <pc:chgData name="atsushi yamada" userId="52087a46f1ee8cd3" providerId="LiveId" clId="{D2A51B51-6FC6-44D6-B447-96E12EAC2C07}" dt="2023-11-21T12:27:29.893" v="33" actId="20577"/>
        <pc:sldMkLst>
          <pc:docMk/>
          <pc:sldMk cId="2005326106" sldId="516"/>
        </pc:sldMkLst>
        <pc:spChg chg="mod">
          <ac:chgData name="atsushi yamada" userId="52087a46f1ee8cd3" providerId="LiveId" clId="{D2A51B51-6FC6-44D6-B447-96E12EAC2C07}" dt="2023-11-21T12:27:29.893" v="33" actId="20577"/>
          <ac:spMkLst>
            <pc:docMk/>
            <pc:sldMk cId="2005326106" sldId="516"/>
            <ac:spMk id="33" creationId="{00000000-0000-0000-0000-000000000000}"/>
          </ac:spMkLst>
        </pc:spChg>
      </pc:sldChg>
      <pc:sldChg chg="modSp add del mod">
        <pc:chgData name="atsushi yamada" userId="52087a46f1ee8cd3" providerId="LiveId" clId="{D2A51B51-6FC6-44D6-B447-96E12EAC2C07}" dt="2023-11-21T12:27:55.014" v="57" actId="2696"/>
        <pc:sldMkLst>
          <pc:docMk/>
          <pc:sldMk cId="1557725358" sldId="517"/>
        </pc:sldMkLst>
        <pc:spChg chg="mod">
          <ac:chgData name="atsushi yamada" userId="52087a46f1ee8cd3" providerId="LiveId" clId="{D2A51B51-6FC6-44D6-B447-96E12EAC2C07}" dt="2023-11-21T12:27:39.147" v="45" actId="20577"/>
          <ac:spMkLst>
            <pc:docMk/>
            <pc:sldMk cId="1557725358" sldId="517"/>
            <ac:spMk id="33" creationId="{00000000-0000-0000-0000-000000000000}"/>
          </ac:spMkLst>
        </pc:spChg>
      </pc:sldChg>
      <pc:sldChg chg="add del">
        <pc:chgData name="atsushi yamada" userId="52087a46f1ee8cd3" providerId="LiveId" clId="{D2A51B51-6FC6-44D6-B447-96E12EAC2C07}" dt="2023-11-21T12:31:43.560" v="109" actId="47"/>
        <pc:sldMkLst>
          <pc:docMk/>
          <pc:sldMk cId="3476214714" sldId="517"/>
        </pc:sldMkLst>
      </pc:sldChg>
      <pc:sldChg chg="modSp add del mod">
        <pc:chgData name="atsushi yamada" userId="52087a46f1ee8cd3" providerId="LiveId" clId="{D2A51B51-6FC6-44D6-B447-96E12EAC2C07}" dt="2023-11-21T12:27:55.014" v="57" actId="2696"/>
        <pc:sldMkLst>
          <pc:docMk/>
          <pc:sldMk cId="59589712" sldId="518"/>
        </pc:sldMkLst>
        <pc:spChg chg="mod">
          <ac:chgData name="atsushi yamada" userId="52087a46f1ee8cd3" providerId="LiveId" clId="{D2A51B51-6FC6-44D6-B447-96E12EAC2C07}" dt="2023-11-21T12:27:45.996" v="56" actId="20577"/>
          <ac:spMkLst>
            <pc:docMk/>
            <pc:sldMk cId="59589712" sldId="518"/>
            <ac:spMk id="33" creationId="{00000000-0000-0000-0000-000000000000}"/>
          </ac:spMkLst>
        </pc:spChg>
      </pc:sldChg>
      <pc:sldChg chg="add del">
        <pc:chgData name="atsushi yamada" userId="52087a46f1ee8cd3" providerId="LiveId" clId="{D2A51B51-6FC6-44D6-B447-96E12EAC2C07}" dt="2023-11-21T12:31:43.560" v="109" actId="47"/>
        <pc:sldMkLst>
          <pc:docMk/>
          <pc:sldMk cId="3299831511" sldId="518"/>
        </pc:sldMkLst>
      </pc:sldChg>
      <pc:sldChg chg="modSp add mod">
        <pc:chgData name="atsushi yamada" userId="52087a46f1ee8cd3" providerId="LiveId" clId="{D2A51B51-6FC6-44D6-B447-96E12EAC2C07}" dt="2023-11-21T12:28:41.439" v="83" actId="20577"/>
        <pc:sldMkLst>
          <pc:docMk/>
          <pc:sldMk cId="3898136791" sldId="570"/>
        </pc:sldMkLst>
        <pc:spChg chg="mod">
          <ac:chgData name="atsushi yamada" userId="52087a46f1ee8cd3" providerId="LiveId" clId="{D2A51B51-6FC6-44D6-B447-96E12EAC2C07}" dt="2023-11-21T12:28:41.439" v="83" actId="20577"/>
          <ac:spMkLst>
            <pc:docMk/>
            <pc:sldMk cId="3898136791" sldId="570"/>
            <ac:spMk id="33" creationId="{00000000-0000-0000-0000-000000000000}"/>
          </ac:spMkLst>
        </pc:spChg>
      </pc:sldChg>
      <pc:sldChg chg="modSp add del mod">
        <pc:chgData name="atsushi yamada" userId="52087a46f1ee8cd3" providerId="LiveId" clId="{D2A51B51-6FC6-44D6-B447-96E12EAC2C07}" dt="2023-11-21T12:29:06.342" v="107" actId="2696"/>
        <pc:sldMkLst>
          <pc:docMk/>
          <pc:sldMk cId="2190566420" sldId="571"/>
        </pc:sldMkLst>
        <pc:spChg chg="mod">
          <ac:chgData name="atsushi yamada" userId="52087a46f1ee8cd3" providerId="LiveId" clId="{D2A51B51-6FC6-44D6-B447-96E12EAC2C07}" dt="2023-11-21T12:28:53.424" v="95" actId="20577"/>
          <ac:spMkLst>
            <pc:docMk/>
            <pc:sldMk cId="2190566420" sldId="571"/>
            <ac:spMk id="33" creationId="{00000000-0000-0000-0000-000000000000}"/>
          </ac:spMkLst>
        </pc:spChg>
      </pc:sldChg>
      <pc:sldChg chg="add del">
        <pc:chgData name="atsushi yamada" userId="52087a46f1ee8cd3" providerId="LiveId" clId="{D2A51B51-6FC6-44D6-B447-96E12EAC2C07}" dt="2023-11-21T12:31:43.560" v="109" actId="47"/>
        <pc:sldMkLst>
          <pc:docMk/>
          <pc:sldMk cId="3455293096" sldId="571"/>
        </pc:sldMkLst>
      </pc:sldChg>
      <pc:sldChg chg="modSp add del mod">
        <pc:chgData name="atsushi yamada" userId="52087a46f1ee8cd3" providerId="LiveId" clId="{D2A51B51-6FC6-44D6-B447-96E12EAC2C07}" dt="2023-11-21T12:29:06.342" v="107" actId="2696"/>
        <pc:sldMkLst>
          <pc:docMk/>
          <pc:sldMk cId="1184922948" sldId="572"/>
        </pc:sldMkLst>
        <pc:spChg chg="mod">
          <ac:chgData name="atsushi yamada" userId="52087a46f1ee8cd3" providerId="LiveId" clId="{D2A51B51-6FC6-44D6-B447-96E12EAC2C07}" dt="2023-11-21T12:29:00.038" v="106" actId="20577"/>
          <ac:spMkLst>
            <pc:docMk/>
            <pc:sldMk cId="1184922948" sldId="572"/>
            <ac:spMk id="33" creationId="{00000000-0000-0000-0000-000000000000}"/>
          </ac:spMkLst>
        </pc:spChg>
      </pc:sldChg>
      <pc:sldChg chg="add del">
        <pc:chgData name="atsushi yamada" userId="52087a46f1ee8cd3" providerId="LiveId" clId="{D2A51B51-6FC6-44D6-B447-96E12EAC2C07}" dt="2023-11-21T12:31:43.560" v="109" actId="47"/>
        <pc:sldMkLst>
          <pc:docMk/>
          <pc:sldMk cId="1454026854" sldId="57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8" y="1"/>
            <a:ext cx="2949099" cy="496966"/>
          </a:xfrm>
          <a:prstGeom prst="rect">
            <a:avLst/>
          </a:prstGeom>
        </p:spPr>
        <p:txBody>
          <a:bodyPr vert="horz" lIns="91082" tIns="45541" rIns="91082" bIns="45541" rtlCol="0"/>
          <a:lstStyle>
            <a:lvl1pPr algn="l">
              <a:defRPr sz="1200"/>
            </a:lvl1pPr>
          </a:lstStyle>
          <a:p>
            <a:r>
              <a:rPr kumimoji="1" lang="zh-CN" altLang="en-US"/>
              <a:t>中２数学　４月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4946" y="1"/>
            <a:ext cx="2949099" cy="496966"/>
          </a:xfrm>
          <a:prstGeom prst="rect">
            <a:avLst/>
          </a:prstGeom>
        </p:spPr>
        <p:txBody>
          <a:bodyPr vert="horz" lIns="91082" tIns="45541" rIns="91082" bIns="45541" rtlCol="0"/>
          <a:lstStyle>
            <a:lvl1pPr algn="r">
              <a:defRPr sz="1200"/>
            </a:lvl1pPr>
          </a:lstStyle>
          <a:p>
            <a:fld id="{7926587A-3DA8-44F7-803F-842911CECC30}" type="datetimeFigureOut">
              <a:rPr kumimoji="1" lang="ja-JP" altLang="en-US" smtClean="0"/>
              <a:t>2023/11/21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8" y="9440647"/>
            <a:ext cx="2949099" cy="496966"/>
          </a:xfrm>
          <a:prstGeom prst="rect">
            <a:avLst/>
          </a:prstGeom>
        </p:spPr>
        <p:txBody>
          <a:bodyPr vert="horz" lIns="91082" tIns="45541" rIns="91082" bIns="4554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4946" y="9440647"/>
            <a:ext cx="2949099" cy="496966"/>
          </a:xfrm>
          <a:prstGeom prst="rect">
            <a:avLst/>
          </a:prstGeom>
        </p:spPr>
        <p:txBody>
          <a:bodyPr vert="horz" lIns="91082" tIns="45541" rIns="91082" bIns="45541" rtlCol="0" anchor="b"/>
          <a:lstStyle>
            <a:lvl1pPr algn="r">
              <a:defRPr sz="1200"/>
            </a:lvl1pPr>
          </a:lstStyle>
          <a:p>
            <a:fld id="{6AE3A6FD-4FE7-4E1A-A482-6DB0B4DBB1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303132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8" y="1"/>
            <a:ext cx="2949099" cy="496966"/>
          </a:xfrm>
          <a:prstGeom prst="rect">
            <a:avLst/>
          </a:prstGeom>
        </p:spPr>
        <p:txBody>
          <a:bodyPr vert="horz" lIns="91082" tIns="45541" rIns="91082" bIns="45541" rtlCol="0"/>
          <a:lstStyle>
            <a:lvl1pPr algn="l">
              <a:defRPr sz="1200"/>
            </a:lvl1pPr>
          </a:lstStyle>
          <a:p>
            <a:r>
              <a:rPr kumimoji="1" lang="zh-CN" altLang="en-US"/>
              <a:t>中２数学　４月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4946" y="1"/>
            <a:ext cx="2949099" cy="496966"/>
          </a:xfrm>
          <a:prstGeom prst="rect">
            <a:avLst/>
          </a:prstGeom>
        </p:spPr>
        <p:txBody>
          <a:bodyPr vert="horz" lIns="91082" tIns="45541" rIns="91082" bIns="45541" rtlCol="0"/>
          <a:lstStyle>
            <a:lvl1pPr algn="r">
              <a:defRPr sz="1200"/>
            </a:lvl1pPr>
          </a:lstStyle>
          <a:p>
            <a:fld id="{95377325-023D-4DA6-AA41-A0D654A9EC21}" type="datetimeFigureOut">
              <a:rPr kumimoji="1" lang="ja-JP" altLang="en-US" smtClean="0"/>
              <a:t>2023/11/21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043113" y="744538"/>
            <a:ext cx="27193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82" tIns="45541" rIns="91082" bIns="4554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562" y="4721190"/>
            <a:ext cx="5444490" cy="4472702"/>
          </a:xfrm>
          <a:prstGeom prst="rect">
            <a:avLst/>
          </a:prstGeom>
        </p:spPr>
        <p:txBody>
          <a:bodyPr vert="horz" lIns="91082" tIns="45541" rIns="91082" bIns="45541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8" y="9440647"/>
            <a:ext cx="2949099" cy="496966"/>
          </a:xfrm>
          <a:prstGeom prst="rect">
            <a:avLst/>
          </a:prstGeom>
        </p:spPr>
        <p:txBody>
          <a:bodyPr vert="horz" lIns="91082" tIns="45541" rIns="91082" bIns="4554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4946" y="9440647"/>
            <a:ext cx="2949099" cy="496966"/>
          </a:xfrm>
          <a:prstGeom prst="rect">
            <a:avLst/>
          </a:prstGeom>
        </p:spPr>
        <p:txBody>
          <a:bodyPr vert="horz" lIns="91082" tIns="45541" rIns="91082" bIns="45541" rtlCol="0" anchor="b"/>
          <a:lstStyle>
            <a:lvl1pPr algn="r">
              <a:defRPr sz="1200"/>
            </a:lvl1pPr>
          </a:lstStyle>
          <a:p>
            <a:fld id="{133EBAC1-EA91-4194-920E-3F1700C326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43260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043113" y="744538"/>
            <a:ext cx="2719387" cy="37274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58684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044700" y="744538"/>
            <a:ext cx="2717800" cy="37274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08925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044700" y="744538"/>
            <a:ext cx="2717800" cy="37274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93247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043113" y="744538"/>
            <a:ext cx="2720975" cy="37274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8977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043113" y="744538"/>
            <a:ext cx="2719387" cy="37274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0308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043113" y="744538"/>
            <a:ext cx="2720975" cy="37274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5868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043113" y="744538"/>
            <a:ext cx="2720975" cy="37274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3469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044700" y="744538"/>
            <a:ext cx="2719388" cy="37274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5971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044700" y="744538"/>
            <a:ext cx="2719388" cy="37274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84871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044700" y="744538"/>
            <a:ext cx="2717800" cy="37274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3EBAC1-EA91-4194-920E-3F1700C326F3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3758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044700" y="744538"/>
            <a:ext cx="2717800" cy="37274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3EBAC1-EA91-4194-920E-3F1700C326F3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61415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044700" y="744538"/>
            <a:ext cx="2717800" cy="37274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9682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2919473"/>
            <a:ext cx="5829300" cy="2014478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325533"/>
            <a:ext cx="4800600" cy="240171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BBD3-F685-4C66-A84F-F389A8250C64}" type="datetime1">
              <a:rPr kumimoji="1" lang="ja-JP" altLang="en-US" smtClean="0"/>
              <a:t>2023/11/21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/>
              <a:t>中学２年数学　平成２４年５月 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9D0C-FF60-48AD-B1EF-B5AEA29273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3452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555C1-8AC2-42BC-8611-42801F709F22}" type="datetime1">
              <a:rPr kumimoji="1" lang="ja-JP" altLang="en-US" smtClean="0"/>
              <a:t>2023/11/21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/>
              <a:t>中学２年数学　平成２４年５月 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9D0C-FF60-48AD-B1EF-B5AEA29273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0696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729037" y="502533"/>
            <a:ext cx="1157288" cy="106902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57176" y="502533"/>
            <a:ext cx="3357563" cy="106902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B89D-D8F0-426F-A426-E940F3A1A0CB}" type="datetime1">
              <a:rPr kumimoji="1" lang="ja-JP" altLang="en-US" smtClean="0"/>
              <a:t>2023/11/21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/>
              <a:t>中学２年数学　平成２４年５月 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9D0C-FF60-48AD-B1EF-B5AEA29273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3305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944A-A9EE-40A2-9E39-C3E492DA29FF}" type="datetime1">
              <a:rPr kumimoji="1" lang="ja-JP" altLang="en-US" smtClean="0"/>
              <a:t>2023/11/21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/>
              <a:t>中学２年数学　平成２４年５月 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9D0C-FF60-48AD-B1EF-B5AEA29273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9225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039086"/>
            <a:ext cx="5829300" cy="186654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3983275"/>
            <a:ext cx="5829300" cy="205581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70D2-AE9F-4BEF-8A0A-4902427C1F9C}" type="datetime1">
              <a:rPr kumimoji="1" lang="ja-JP" altLang="en-US" smtClean="0"/>
              <a:t>2023/11/21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/>
              <a:t>中学２年数学　平成２４年５月 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9D0C-FF60-48AD-B1EF-B5AEA29273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0305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57176" y="2923823"/>
            <a:ext cx="2257425" cy="82689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628901" y="2923823"/>
            <a:ext cx="2257425" cy="82689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8A24E-45F0-4764-A648-0B828FAA981F}" type="datetime1">
              <a:rPr kumimoji="1" lang="ja-JP" altLang="en-US" smtClean="0"/>
              <a:t>2023/11/21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/>
              <a:t>中学２年数学　平成２４年５月 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9D0C-FF60-48AD-B1EF-B5AEA29273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8489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76356"/>
            <a:ext cx="6172200" cy="156633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103673"/>
            <a:ext cx="3030141" cy="8767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2980384"/>
            <a:ext cx="3030141" cy="54147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70" y="2103673"/>
            <a:ext cx="3031331" cy="8767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70" y="2980384"/>
            <a:ext cx="3031331" cy="54147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B2EC5-59E0-4C16-9B2C-2F18E8EA4BE9}" type="datetime1">
              <a:rPr kumimoji="1" lang="ja-JP" altLang="en-US" smtClean="0"/>
              <a:t>2023/11/21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/>
              <a:t>中学２年数学　平成２４年５月 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9D0C-FF60-48AD-B1EF-B5AEA29273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2489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173C8-5700-4EC2-8F64-0CE4C04B76FE}" type="datetime1">
              <a:rPr kumimoji="1" lang="ja-JP" altLang="en-US" smtClean="0"/>
              <a:t>2023/11/21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/>
              <a:t>中学２年数学　平成２４年５月 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9D0C-FF60-48AD-B1EF-B5AEA29273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0047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0B70C-E7B3-4E3D-92F7-C75AA70BFF3B}" type="datetime1">
              <a:rPr kumimoji="1" lang="ja-JP" altLang="en-US" smtClean="0"/>
              <a:t>2023/11/21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/>
              <a:t>中学２年数学　平成２４年５月 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9D0C-FF60-48AD-B1EF-B5AEA29273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148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1" y="374180"/>
            <a:ext cx="2256235" cy="15924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8" y="374180"/>
            <a:ext cx="3833813" cy="80209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1" y="1966619"/>
            <a:ext cx="2256235" cy="642849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B73B-D447-4A69-98F2-3EF265A42DF3}" type="datetime1">
              <a:rPr kumimoji="1" lang="ja-JP" altLang="en-US" smtClean="0"/>
              <a:t>2023/11/21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/>
              <a:t>中学２年数学　平成２４年５月 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9D0C-FF60-48AD-B1EF-B5AEA29273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8414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578601"/>
            <a:ext cx="4114800" cy="77664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39728"/>
            <a:ext cx="4114800" cy="5638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355242"/>
            <a:ext cx="4114800" cy="110295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7FE89-6A5D-42AC-94A9-3A6D12230C59}" type="datetime1">
              <a:rPr kumimoji="1" lang="ja-JP" altLang="en-US" smtClean="0"/>
              <a:t>2023/11/21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/>
              <a:t>中学２年数学　平成２４年５月 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9D0C-FF60-48AD-B1EF-B5AEA29273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671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76356"/>
            <a:ext cx="6172200" cy="15663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192868"/>
            <a:ext cx="6172200" cy="6202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8710555"/>
            <a:ext cx="1600200" cy="5003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05940-8697-4DB5-8BF5-BC5BEEE9EC12}" type="datetime1">
              <a:rPr kumimoji="1" lang="ja-JP" altLang="en-US" smtClean="0"/>
              <a:t>2023/11/21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8710555"/>
            <a:ext cx="2171700" cy="5003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zh-CN" altLang="en-US"/>
              <a:t>中学２年数学　平成２４年５月 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8710555"/>
            <a:ext cx="1600200" cy="5003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B9D0C-FF60-48AD-B1EF-B5AEA29273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004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0.png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3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8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1.pn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0.png"/><Relationship Id="rId4" Type="http://schemas.openxmlformats.org/officeDocument/2006/relationships/image" Target="../media/image2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4.png"/><Relationship Id="rId4" Type="http://schemas.openxmlformats.org/officeDocument/2006/relationships/image" Target="../media/image5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7.png"/><Relationship Id="rId4" Type="http://schemas.openxmlformats.org/officeDocument/2006/relationships/image" Target="../media/image5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8.png"/><Relationship Id="rId4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2.png"/><Relationship Id="rId5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39924" y="542089"/>
            <a:ext cx="6185420" cy="720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339924" y="598195"/>
            <a:ext cx="424780" cy="36004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Impact" pitchFamily="34" charset="0"/>
              </a:rPr>
              <a:t>1</a:t>
            </a:r>
            <a:endParaRPr kumimoji="1" lang="ja-JP" altLang="en-US" dirty="0">
              <a:latin typeface="Impact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64704" y="663559"/>
            <a:ext cx="5760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/>
              <a:t>次の問いに答えなさい。 </a:t>
            </a:r>
            <a:r>
              <a:rPr lang="en-US" altLang="ja-JP" sz="1100" dirty="0"/>
              <a:t>【</a:t>
            </a:r>
            <a:r>
              <a:rPr lang="ja-JP" altLang="en-US" sz="1100" dirty="0"/>
              <a:t>レベル　★☆☆</a:t>
            </a:r>
            <a:r>
              <a:rPr lang="en-US" altLang="ja-JP" sz="1100" dirty="0"/>
              <a:t>】</a:t>
            </a:r>
          </a:p>
        </p:txBody>
      </p:sp>
      <p:sp>
        <p:nvSpPr>
          <p:cNvPr id="33" name="正方形/長方形 32"/>
          <p:cNvSpPr/>
          <p:nvPr/>
        </p:nvSpPr>
        <p:spPr>
          <a:xfrm>
            <a:off x="339924" y="0"/>
            <a:ext cx="6185420" cy="4486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050" dirty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Sophia Forest </a:t>
            </a:r>
            <a:r>
              <a:rPr lang="ja-JP" altLang="en-US" sz="1050" dirty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　中学２年数学　　　　 </a:t>
            </a:r>
            <a:endParaRPr lang="en-US" altLang="ja-JP" sz="1050" dirty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algn="r"/>
            <a:r>
              <a:rPr lang="ja-JP" altLang="en-US" sz="1050" dirty="0">
                <a:latin typeface="HG丸ｺﾞｼｯｸM-PRO" pitchFamily="50" charset="-128"/>
                <a:ea typeface="HG丸ｺﾞｼｯｸM-PRO" pitchFamily="50" charset="-128"/>
              </a:rPr>
              <a:t>１次関数④　１次関数の変域</a:t>
            </a:r>
            <a:endParaRPr lang="ja-JP" altLang="en-US" sz="1050" dirty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3" name="表 4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5963009"/>
                  </p:ext>
                </p:extLst>
              </p:nvPr>
            </p:nvGraphicFramePr>
            <p:xfrm>
              <a:off x="405343" y="1021561"/>
              <a:ext cx="6120000" cy="38159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120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1271980">
                    <a:tc>
                      <a:txBody>
                        <a:bodyPr/>
                        <a:lstStyle/>
                        <a:p>
                          <a:r>
                            <a:rPr kumimoji="1" lang="ja-JP" altLang="en-US" sz="1100" b="0" dirty="0">
                              <a:solidFill>
                                <a:schemeClr val="tx1"/>
                              </a:solidFill>
                              <a:latin typeface="+mn-ea"/>
                              <a:ea typeface="+mn-ea"/>
                            </a:rPr>
                            <a:t>（１）　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ja-JP" altLang="en-US" sz="1100" b="0" dirty="0" smtClean="0">
                                  <a:solidFill>
                                    <a:prstClr val="black"/>
                                  </a:solidFill>
                                </a:rPr>
                                <m:t>１次関数  </m:t>
                              </m:r>
                              <m:r>
                                <a:rPr lang="en-US" altLang="ja-JP" sz="1100" b="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altLang="ja-JP" sz="1100" b="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=3</m:t>
                              </m:r>
                              <m:r>
                                <a:rPr lang="en-US" altLang="ja-JP" sz="1100" b="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altLang="ja-JP" sz="1100" b="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ja-JP" altLang="en-US" sz="1100" b="0" dirty="0">
                                  <a:solidFill>
                                    <a:prstClr val="black"/>
                                  </a:solidFill>
                                </a:rPr>
                                <m:t>で、</m:t>
                              </m:r>
                              <m:r>
                                <m:rPr>
                                  <m:nor/>
                                </m:rPr>
                                <a:rPr lang="en-US" altLang="ja-JP" sz="1100" b="0" dirty="0">
                                  <a:solidFill>
                                    <a:prstClr val="black"/>
                                  </a:solidFill>
                                </a:rPr>
                                <m:t> </m:t>
                              </m:r>
                              <m:r>
                                <a:rPr lang="en-US" altLang="ja-JP" sz="1100" b="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m:rPr>
                                  <m:nor/>
                                </m:rPr>
                                <a:rPr lang="ja-JP" altLang="en-US" sz="1100" b="0" dirty="0">
                                  <a:solidFill>
                                    <a:prstClr val="black"/>
                                  </a:solidFill>
                                </a:rPr>
                                <m:t> の変域が </m:t>
                              </m:r>
                              <m:r>
                                <m:rPr>
                                  <m:nor/>
                                </m:rPr>
                                <a:rPr lang="en-US" altLang="ja-JP" sz="1100" b="0" i="0" dirty="0" smtClean="0">
                                  <a:solidFill>
                                    <a:prstClr val="black"/>
                                  </a:solidFill>
                                </a:rPr>
                                <m:t>1</m:t>
                              </m:r>
                              <m:r>
                                <a:rPr lang="en-US" altLang="ja-JP" sz="1100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altLang="ja-JP" sz="1100" b="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altLang="ja-JP" sz="11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&lt;4</m:t>
                              </m:r>
                              <m:r>
                                <m:rPr>
                                  <m:nor/>
                                </m:rPr>
                                <a:rPr lang="ja-JP" altLang="en-US" sz="1100" b="0" dirty="0" smtClean="0">
                                  <a:solidFill>
                                    <a:prstClr val="black"/>
                                  </a:solidFill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ja-JP" altLang="en-US" sz="1100" b="0" dirty="0">
                                  <a:solidFill>
                                    <a:prstClr val="black"/>
                                  </a:solidFill>
                                </a:rPr>
                                <m:t>のときの</m:t>
                              </m:r>
                              <m:r>
                                <a:rPr lang="en-US" altLang="ja-JP" sz="1100" b="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altLang="ja-JP" sz="1100" b="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ja-JP" altLang="en-US" sz="1100" b="0" dirty="0">
                                  <a:solidFill>
                                    <a:prstClr val="black"/>
                                  </a:solidFill>
                                </a:rPr>
                                <m:t>の変域を求めなさい</m:t>
                              </m:r>
                              <m:r>
                                <m:rPr>
                                  <m:nor/>
                                </m:rPr>
                                <a:rPr lang="ja-JP" altLang="en-US" sz="1100" b="0" dirty="0" smtClean="0">
                                  <a:solidFill>
                                    <a:prstClr val="black"/>
                                  </a:solidFill>
                                </a:rPr>
                                <m:t>。</m:t>
                              </m:r>
                            </m:oMath>
                          </a14:m>
                          <a:endParaRPr lang="en-US" altLang="ja-JP" sz="1100" b="0" dirty="0">
                            <a:solidFill>
                              <a:prstClr val="black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271980">
                    <a:tc>
                      <a:txBody>
                        <a:bodyPr/>
                        <a:lstStyle/>
                        <a:p>
                          <a:r>
                            <a:rPr kumimoji="1" lang="ja-JP" altLang="en-US" sz="1100" b="0" dirty="0">
                              <a:solidFill>
                                <a:schemeClr val="tx1"/>
                              </a:solidFill>
                              <a:latin typeface="+mn-ea"/>
                              <a:ea typeface="+mn-ea"/>
                            </a:rPr>
                            <a:t>（２）　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ja-JP" altLang="en-US" sz="1100" b="0" dirty="0" smtClean="0">
                                  <a:solidFill>
                                    <a:prstClr val="black"/>
                                  </a:solidFill>
                                </a:rPr>
                                <m:t>１次関数  </m:t>
                              </m:r>
                              <m:r>
                                <a:rPr lang="en-US" altLang="ja-JP" sz="1100" b="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altLang="ja-JP" sz="1100" b="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=2</m:t>
                              </m:r>
                              <m:r>
                                <a:rPr lang="en-US" altLang="ja-JP" sz="1100" b="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altLang="ja-JP" sz="1100" b="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+3 </m:t>
                              </m:r>
                              <m:r>
                                <m:rPr>
                                  <m:nor/>
                                </m:rPr>
                                <a:rPr lang="ja-JP" altLang="en-US" sz="1100" b="0" dirty="0">
                                  <a:solidFill>
                                    <a:prstClr val="black"/>
                                  </a:solidFill>
                                </a:rPr>
                                <m:t>で、</m:t>
                              </m:r>
                              <m:r>
                                <m:rPr>
                                  <m:nor/>
                                </m:rPr>
                                <a:rPr lang="en-US" altLang="ja-JP" sz="1100" b="0" dirty="0">
                                  <a:solidFill>
                                    <a:prstClr val="black"/>
                                  </a:solidFill>
                                </a:rPr>
                                <m:t> </m:t>
                              </m:r>
                              <m:r>
                                <a:rPr lang="en-US" altLang="ja-JP" sz="1100" b="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m:rPr>
                                  <m:nor/>
                                </m:rPr>
                                <a:rPr lang="ja-JP" altLang="en-US" sz="1100" b="0" dirty="0">
                                  <a:solidFill>
                                    <a:prstClr val="black"/>
                                  </a:solidFill>
                                </a:rPr>
                                <m:t> の変域が </m:t>
                              </m:r>
                              <m:r>
                                <m:rPr>
                                  <m:nor/>
                                </m:rPr>
                                <a:rPr lang="en-US" altLang="ja-JP" sz="1100" b="0" i="0" dirty="0" smtClean="0">
                                  <a:solidFill>
                                    <a:prstClr val="black"/>
                                  </a:solidFill>
                                </a:rPr>
                                <m:t>3</m:t>
                              </m:r>
                              <m:r>
                                <a:rPr lang="en-US" altLang="ja-JP" sz="1100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altLang="ja-JP" sz="1100" b="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altLang="ja-JP" sz="11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&lt;5</m:t>
                              </m:r>
                              <m:r>
                                <m:rPr>
                                  <m:nor/>
                                </m:rPr>
                                <a:rPr lang="ja-JP" altLang="en-US" sz="1100" b="0" dirty="0" smtClean="0">
                                  <a:solidFill>
                                    <a:prstClr val="black"/>
                                  </a:solidFill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ja-JP" altLang="en-US" sz="1100" b="0" dirty="0">
                                  <a:solidFill>
                                    <a:prstClr val="black"/>
                                  </a:solidFill>
                                </a:rPr>
                                <m:t>のときの</m:t>
                              </m:r>
                              <m:r>
                                <a:rPr lang="en-US" altLang="ja-JP" sz="1100" b="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altLang="ja-JP" sz="1100" b="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ja-JP" altLang="en-US" sz="1100" b="0" dirty="0">
                                  <a:solidFill>
                                    <a:prstClr val="black"/>
                                  </a:solidFill>
                                </a:rPr>
                                <m:t>の変域を求めなさい</m:t>
                              </m:r>
                              <m:r>
                                <m:rPr>
                                  <m:nor/>
                                </m:rPr>
                                <a:rPr lang="ja-JP" altLang="en-US" sz="1100" b="0" dirty="0" smtClean="0">
                                  <a:solidFill>
                                    <a:prstClr val="black"/>
                                  </a:solidFill>
                                </a:rPr>
                                <m:t>。</m:t>
                              </m:r>
                            </m:oMath>
                          </a14:m>
                          <a:endParaRPr lang="en-US" altLang="ja-JP" sz="1100" b="0" dirty="0">
                            <a:solidFill>
                              <a:prstClr val="black"/>
                            </a:solidFill>
                          </a:endParaRPr>
                        </a:p>
                        <a:p>
                          <a:endParaRPr lang="en-US" altLang="ja-JP" sz="1100" b="0" dirty="0">
                            <a:solidFill>
                              <a:prstClr val="black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54357210"/>
                      </a:ext>
                    </a:extLst>
                  </a:tr>
                  <a:tr h="1271980">
                    <a:tc>
                      <a:txBody>
                        <a:bodyPr/>
                        <a:lstStyle/>
                        <a:p>
                          <a:r>
                            <a:rPr kumimoji="1" lang="ja-JP" altLang="en-US" sz="1100" b="0" dirty="0">
                              <a:solidFill>
                                <a:schemeClr val="tx1"/>
                              </a:solidFill>
                              <a:latin typeface="+mn-ea"/>
                              <a:ea typeface="+mn-ea"/>
                            </a:rPr>
                            <a:t>（３）　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ja-JP" altLang="en-US" sz="1100" dirty="0" smtClean="0">
                                  <a:solidFill>
                                    <a:prstClr val="black"/>
                                  </a:solidFill>
                                </a:rPr>
                                <m:t>１次関数  </m:t>
                              </m:r>
                              <m:r>
                                <a:rPr lang="en-US" altLang="ja-JP" sz="11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altLang="ja-JP" sz="11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altLang="ja-JP" sz="11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altLang="ja-JP" sz="11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en-US" altLang="ja-JP" sz="11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ja-JP" altLang="en-US" sz="1100" dirty="0" smtClean="0">
                                  <a:solidFill>
                                    <a:prstClr val="black"/>
                                  </a:solidFill>
                                </a:rPr>
                                <m:t> で</m:t>
                              </m:r>
                              <m:r>
                                <m:rPr>
                                  <m:nor/>
                                </m:rPr>
                                <a:rPr lang="ja-JP" altLang="en-US" sz="1100" dirty="0">
                                  <a:solidFill>
                                    <a:prstClr val="black"/>
                                  </a:solidFill>
                                </a:rPr>
                                <m:t>、</m:t>
                              </m:r>
                              <m:r>
                                <m:rPr>
                                  <m:nor/>
                                </m:rPr>
                                <a:rPr lang="en-US" altLang="ja-JP" sz="1100" dirty="0">
                                  <a:solidFill>
                                    <a:prstClr val="black"/>
                                  </a:solidFill>
                                </a:rPr>
                                <m:t> </m:t>
                              </m:r>
                              <m:r>
                                <a:rPr lang="en-US" altLang="ja-JP" sz="11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m:rPr>
                                  <m:nor/>
                                </m:rPr>
                                <a:rPr lang="ja-JP" altLang="en-US" sz="1100" dirty="0">
                                  <a:solidFill>
                                    <a:prstClr val="black"/>
                                  </a:solidFill>
                                </a:rPr>
                                <m:t> の変域が</m:t>
                              </m:r>
                            </m:oMath>
                          </a14:m>
                          <a:r>
                            <a:rPr lang="ja-JP" altLang="en-US" sz="1100" dirty="0">
                              <a:solidFill>
                                <a:prstClr val="black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ja-JP" sz="11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m:rPr>
                                  <m:nor/>
                                </m:rPr>
                                <a:rPr lang="ja-JP" altLang="en-US" sz="1100" dirty="0" smtClean="0">
                                  <a:solidFill>
                                    <a:prstClr val="black"/>
                                  </a:solidFill>
                                </a:rPr>
                                <m:t>≦</m:t>
                              </m:r>
                              <m:r>
                                <m:rPr>
                                  <m:nor/>
                                </m:rPr>
                                <a:rPr lang="en-US" altLang="ja-JP" sz="1100" dirty="0" smtClean="0">
                                  <a:solidFill>
                                    <a:prstClr val="black"/>
                                  </a:solidFill>
                                </a:rPr>
                                <m:t> </m:t>
                              </m:r>
                              <m:r>
                                <a:rPr lang="en-US" altLang="ja-JP" sz="11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m:rPr>
                                  <m:nor/>
                                </m:rPr>
                                <a:rPr lang="ja-JP" altLang="en-US" sz="1100" dirty="0">
                                  <a:solidFill>
                                    <a:prstClr val="black"/>
                                  </a:solidFill>
                                </a:rPr>
                                <m:t>≦</m:t>
                              </m:r>
                              <m:r>
                                <a:rPr lang="en-US" altLang="ja-JP" sz="11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  <m:r>
                                <m:rPr>
                                  <m:nor/>
                                </m:rPr>
                                <a:rPr lang="ja-JP" altLang="en-US" sz="1100" dirty="0" smtClean="0">
                                  <a:solidFill>
                                    <a:prstClr val="black"/>
                                  </a:solidFill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ja-JP" altLang="en-US" sz="1100" dirty="0">
                                  <a:solidFill>
                                    <a:prstClr val="black"/>
                                  </a:solidFill>
                                </a:rPr>
                                <m:t>のときの</m:t>
                              </m:r>
                              <m:r>
                                <a:rPr lang="en-US" altLang="ja-JP" sz="11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m:rPr>
                                  <m:nor/>
                                </m:rPr>
                                <a:rPr lang="en-US" altLang="ja-JP" sz="1100" b="0" i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ja-JP" altLang="en-US" sz="1100" dirty="0">
                                  <a:solidFill>
                                    <a:prstClr val="black"/>
                                  </a:solidFill>
                                </a:rPr>
                                <m:t>の変域を求めな</m:t>
                              </m:r>
                            </m:oMath>
                          </a14:m>
                          <a:r>
                            <a:rPr lang="ja-JP" altLang="en-US" sz="1100" dirty="0">
                              <a:solidFill>
                                <a:prstClr val="black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ja-JP" altLang="en-US" sz="1100" dirty="0">
                                  <a:solidFill>
                                    <a:prstClr val="black"/>
                                  </a:solidFill>
                                </a:rPr>
                                <m:t>さい</m:t>
                              </m:r>
                              <m:r>
                                <m:rPr>
                                  <m:nor/>
                                </m:rPr>
                                <a:rPr lang="ja-JP" altLang="en-US" sz="1100" dirty="0" smtClean="0">
                                  <a:solidFill>
                                    <a:prstClr val="black"/>
                                  </a:solidFill>
                                </a:rPr>
                                <m:t>。</m:t>
                              </m:r>
                            </m:oMath>
                          </a14:m>
                          <a:endParaRPr lang="en-US" altLang="ja-JP" sz="1100" dirty="0">
                            <a:solidFill>
                              <a:prstClr val="black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3" name="表 4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5963009"/>
                  </p:ext>
                </p:extLst>
              </p:nvPr>
            </p:nvGraphicFramePr>
            <p:xfrm>
              <a:off x="405343" y="1021561"/>
              <a:ext cx="6120000" cy="38159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120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127198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478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27198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100478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54357210"/>
                      </a:ext>
                    </a:extLst>
                  </a:tr>
                  <a:tr h="127198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2004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45" name="表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618963"/>
              </p:ext>
            </p:extLst>
          </p:nvPr>
        </p:nvGraphicFramePr>
        <p:xfrm>
          <a:off x="4143372" y="4383897"/>
          <a:ext cx="2381970" cy="470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1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0137">
                <a:tc>
                  <a:txBody>
                    <a:bodyPr/>
                    <a:lstStyle/>
                    <a:p>
                      <a:pPr algn="l"/>
                      <a:endParaRPr kumimoji="1" lang="ja-JP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6" name="表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845502"/>
              </p:ext>
            </p:extLst>
          </p:nvPr>
        </p:nvGraphicFramePr>
        <p:xfrm>
          <a:off x="4143372" y="1777579"/>
          <a:ext cx="2381970" cy="470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1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0137">
                <a:tc>
                  <a:txBody>
                    <a:bodyPr/>
                    <a:lstStyle/>
                    <a:p>
                      <a:pPr algn="l"/>
                      <a:endParaRPr kumimoji="1" lang="ja-JP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AB4C4185-B972-4E73-8805-A5172A2F969E}"/>
              </a:ext>
            </a:extLst>
          </p:cNvPr>
          <p:cNvSpPr/>
          <p:nvPr/>
        </p:nvSpPr>
        <p:spPr>
          <a:xfrm>
            <a:off x="339923" y="4933893"/>
            <a:ext cx="6185420" cy="720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F68FCD82-8778-45C0-9489-F40710E706BE}"/>
              </a:ext>
            </a:extLst>
          </p:cNvPr>
          <p:cNvSpPr/>
          <p:nvPr/>
        </p:nvSpPr>
        <p:spPr>
          <a:xfrm>
            <a:off x="339923" y="4989999"/>
            <a:ext cx="424780" cy="36004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Impact" pitchFamily="34" charset="0"/>
              </a:rPr>
              <a:t>2</a:t>
            </a:r>
            <a:endParaRPr kumimoji="1" lang="ja-JP" altLang="en-US" dirty="0">
              <a:latin typeface="Impact" pitchFamily="34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1E7D799-A81A-4A14-B537-C348A9CE5DD1}"/>
              </a:ext>
            </a:extLst>
          </p:cNvPr>
          <p:cNvSpPr txBox="1"/>
          <p:nvPr/>
        </p:nvSpPr>
        <p:spPr>
          <a:xfrm>
            <a:off x="764703" y="5055363"/>
            <a:ext cx="5760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/>
              <a:t>次の問いに答えなさい。 </a:t>
            </a:r>
            <a:r>
              <a:rPr lang="en-US" altLang="ja-JP" sz="1100" dirty="0"/>
              <a:t>【</a:t>
            </a:r>
            <a:r>
              <a:rPr lang="ja-JP" altLang="en-US" sz="1100" dirty="0"/>
              <a:t>レベル　★☆☆</a:t>
            </a:r>
            <a:r>
              <a:rPr lang="en-US" altLang="ja-JP" sz="1100" dirty="0"/>
              <a:t>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表 24">
                <a:extLst>
                  <a:ext uri="{FF2B5EF4-FFF2-40B4-BE49-F238E27FC236}">
                    <a16:creationId xmlns:a16="http://schemas.microsoft.com/office/drawing/2014/main" id="{B56DF6E6-9A1E-4C68-BD2F-654DDCDAB4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48222009"/>
                  </p:ext>
                </p:extLst>
              </p:nvPr>
            </p:nvGraphicFramePr>
            <p:xfrm>
              <a:off x="405342" y="5413365"/>
              <a:ext cx="6120000" cy="390299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120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1300999">
                    <a:tc>
                      <a:txBody>
                        <a:bodyPr/>
                        <a:lstStyle/>
                        <a:p>
                          <a:r>
                            <a:rPr kumimoji="1" lang="ja-JP" altLang="en-US" sz="1100" b="0" dirty="0">
                              <a:solidFill>
                                <a:schemeClr val="tx1"/>
                              </a:solidFill>
                              <a:latin typeface="+mn-ea"/>
                              <a:ea typeface="+mn-ea"/>
                            </a:rPr>
                            <a:t>（１）　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ja-JP" altLang="en-US" sz="1100" b="0" dirty="0" smtClean="0">
                                  <a:solidFill>
                                    <a:prstClr val="black"/>
                                  </a:solidFill>
                                </a:rPr>
                                <m:t>１次関数  </m:t>
                              </m:r>
                              <m:r>
                                <a:rPr lang="en-US" altLang="ja-JP" sz="1100" b="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altLang="ja-JP" sz="1100" b="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=−2</m:t>
                              </m:r>
                              <m:r>
                                <a:rPr lang="en-US" altLang="ja-JP" sz="1100" b="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altLang="ja-JP" sz="1100" b="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ja-JP" altLang="en-US" sz="1100" b="0" dirty="0">
                                  <a:solidFill>
                                    <a:prstClr val="black"/>
                                  </a:solidFill>
                                </a:rPr>
                                <m:t>で、</m:t>
                              </m:r>
                              <m:r>
                                <m:rPr>
                                  <m:nor/>
                                </m:rPr>
                                <a:rPr lang="en-US" altLang="ja-JP" sz="1100" b="0" dirty="0">
                                  <a:solidFill>
                                    <a:prstClr val="black"/>
                                  </a:solidFill>
                                </a:rPr>
                                <m:t> </m:t>
                              </m:r>
                              <m:r>
                                <a:rPr lang="en-US" altLang="ja-JP" sz="1100" b="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m:rPr>
                                  <m:nor/>
                                </m:rPr>
                                <a:rPr lang="ja-JP" altLang="en-US" sz="1100" b="0" dirty="0">
                                  <a:solidFill>
                                    <a:prstClr val="black"/>
                                  </a:solidFill>
                                </a:rPr>
                                <m:t> の変域が</m:t>
                              </m:r>
                              <m:r>
                                <m:rPr>
                                  <m:nor/>
                                </m:rPr>
                                <a:rPr lang="en-US" altLang="ja-JP" sz="1100" b="0" i="0" dirty="0" smtClean="0">
                                  <a:solidFill>
                                    <a:prstClr val="black"/>
                                  </a:solidFill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ja-JP" altLang="en-US" sz="1100" b="0" dirty="0">
                                  <a:solidFill>
                                    <a:prstClr val="black"/>
                                  </a:solidFill>
                                </a:rPr>
                                <m:t> </m:t>
                              </m:r>
                              <m:r>
                                <a:rPr lang="en-US" altLang="ja-JP" sz="1100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2&lt;</m:t>
                              </m:r>
                              <m:r>
                                <a:rPr lang="en-US" altLang="ja-JP" sz="1100" b="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altLang="ja-JP" sz="11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&lt;4 </m:t>
                              </m:r>
                              <m:r>
                                <m:rPr>
                                  <m:nor/>
                                </m:rPr>
                                <a:rPr lang="ja-JP" altLang="en-US" sz="1100" b="0" dirty="0" smtClean="0">
                                  <a:solidFill>
                                    <a:prstClr val="black"/>
                                  </a:solidFill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ja-JP" altLang="en-US" sz="1100" b="0" dirty="0">
                                  <a:solidFill>
                                    <a:prstClr val="black"/>
                                  </a:solidFill>
                                </a:rPr>
                                <m:t>のときの</m:t>
                              </m:r>
                              <m:r>
                                <a:rPr lang="en-US" altLang="ja-JP" sz="1100" b="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altLang="ja-JP" sz="1100" b="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ja-JP" altLang="en-US" sz="1100" b="0" dirty="0">
                                  <a:solidFill>
                                    <a:prstClr val="black"/>
                                  </a:solidFill>
                                </a:rPr>
                                <m:t>の変域を求めなさい</m:t>
                              </m:r>
                              <m:r>
                                <m:rPr>
                                  <m:nor/>
                                </m:rPr>
                                <a:rPr lang="ja-JP" altLang="en-US" sz="1100" b="0" dirty="0" smtClean="0">
                                  <a:solidFill>
                                    <a:prstClr val="black"/>
                                  </a:solidFill>
                                </a:rPr>
                                <m:t>。</m:t>
                              </m:r>
                            </m:oMath>
                          </a14:m>
                          <a:endParaRPr lang="en-US" altLang="ja-JP" sz="1100" b="0" dirty="0">
                            <a:solidFill>
                              <a:prstClr val="black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300999">
                    <a:tc>
                      <a:txBody>
                        <a:bodyPr/>
                        <a:lstStyle/>
                        <a:p>
                          <a:r>
                            <a:rPr kumimoji="1" lang="ja-JP" altLang="en-US" sz="1100" b="0" dirty="0">
                              <a:solidFill>
                                <a:schemeClr val="tx1"/>
                              </a:solidFill>
                              <a:latin typeface="+mn-ea"/>
                              <a:ea typeface="+mn-ea"/>
                            </a:rPr>
                            <a:t>（２）　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ja-JP" altLang="en-US" sz="1100" b="0" dirty="0" smtClean="0">
                                  <a:solidFill>
                                    <a:prstClr val="black"/>
                                  </a:solidFill>
                                </a:rPr>
                                <m:t>１次関数  </m:t>
                              </m:r>
                              <m:r>
                                <a:rPr lang="en-US" altLang="ja-JP" sz="1100" b="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altLang="ja-JP" sz="1100" b="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=−</m:t>
                              </m:r>
                              <m:r>
                                <a:rPr lang="en-US" altLang="ja-JP" sz="1100" b="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altLang="ja-JP" sz="1100" b="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+4 </m:t>
                              </m:r>
                              <m:r>
                                <m:rPr>
                                  <m:nor/>
                                </m:rPr>
                                <a:rPr lang="ja-JP" altLang="en-US" sz="1100" b="0" dirty="0">
                                  <a:solidFill>
                                    <a:prstClr val="black"/>
                                  </a:solidFill>
                                </a:rPr>
                                <m:t>で、</m:t>
                              </m:r>
                              <m:r>
                                <m:rPr>
                                  <m:nor/>
                                </m:rPr>
                                <a:rPr lang="en-US" altLang="ja-JP" sz="1100" b="0" dirty="0">
                                  <a:solidFill>
                                    <a:prstClr val="black"/>
                                  </a:solidFill>
                                </a:rPr>
                                <m:t> </m:t>
                              </m:r>
                              <m:r>
                                <a:rPr lang="en-US" altLang="ja-JP" sz="1100" b="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m:rPr>
                                  <m:nor/>
                                </m:rPr>
                                <a:rPr lang="ja-JP" altLang="en-US" sz="1100" b="0" dirty="0">
                                  <a:solidFill>
                                    <a:prstClr val="black"/>
                                  </a:solidFill>
                                </a:rPr>
                                <m:t> の変域が</m:t>
                              </m:r>
                              <m:r>
                                <m:rPr>
                                  <m:nor/>
                                </m:rPr>
                                <a:rPr lang="en-US" altLang="ja-JP" sz="1100" b="0" i="0" dirty="0" smtClean="0">
                                  <a:solidFill>
                                    <a:prstClr val="black"/>
                                  </a:solidFill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ja-JP" altLang="en-US" sz="1100" b="0" dirty="0">
                                  <a:solidFill>
                                    <a:prstClr val="black"/>
                                  </a:solidFill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ja-JP" sz="1100" b="0" i="0" dirty="0" smtClean="0">
                                  <a:solidFill>
                                    <a:prstClr val="black"/>
                                  </a:solidFill>
                                </a:rPr>
                                <m:t>3</m:t>
                              </m:r>
                              <m:r>
                                <a:rPr lang="en-US" altLang="ja-JP" sz="1100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altLang="ja-JP" sz="1100" b="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altLang="ja-JP" sz="11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&lt;5</m:t>
                              </m:r>
                              <m:r>
                                <m:rPr>
                                  <m:nor/>
                                </m:rPr>
                                <a:rPr lang="ja-JP" altLang="en-US" sz="1100" b="0" dirty="0" smtClean="0">
                                  <a:solidFill>
                                    <a:prstClr val="black"/>
                                  </a:solidFill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ja-JP" sz="1100" b="0" i="0" dirty="0" smtClean="0">
                                  <a:solidFill>
                                    <a:prstClr val="black"/>
                                  </a:solidFill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ja-JP" altLang="en-US" sz="1100" b="0" dirty="0">
                                  <a:solidFill>
                                    <a:prstClr val="black"/>
                                  </a:solidFill>
                                </a:rPr>
                                <m:t>のときの</m:t>
                              </m:r>
                              <m:r>
                                <a:rPr lang="en-US" altLang="ja-JP" sz="1100" b="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altLang="ja-JP" sz="1100" b="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ja-JP" altLang="en-US" sz="1100" b="0" dirty="0">
                                  <a:solidFill>
                                    <a:prstClr val="black"/>
                                  </a:solidFill>
                                </a:rPr>
                                <m:t>の変域を求めなさい</m:t>
                              </m:r>
                              <m:r>
                                <m:rPr>
                                  <m:nor/>
                                </m:rPr>
                                <a:rPr lang="ja-JP" altLang="en-US" sz="1100" b="0" dirty="0" smtClean="0">
                                  <a:solidFill>
                                    <a:prstClr val="black"/>
                                  </a:solidFill>
                                </a:rPr>
                                <m:t>。</m:t>
                              </m:r>
                            </m:oMath>
                          </a14:m>
                          <a:endParaRPr lang="en-US" altLang="ja-JP" sz="1100" b="0" dirty="0">
                            <a:solidFill>
                              <a:prstClr val="black"/>
                            </a:solidFill>
                          </a:endParaRPr>
                        </a:p>
                        <a:p>
                          <a:endParaRPr lang="en-US" altLang="ja-JP" sz="1100" b="0" dirty="0">
                            <a:solidFill>
                              <a:prstClr val="black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99838424"/>
                      </a:ext>
                    </a:extLst>
                  </a:tr>
                  <a:tr h="1300999">
                    <a:tc>
                      <a:txBody>
                        <a:bodyPr/>
                        <a:lstStyle/>
                        <a:p>
                          <a:r>
                            <a:rPr kumimoji="1" lang="ja-JP" altLang="en-US" sz="1100" b="0" dirty="0">
                              <a:solidFill>
                                <a:schemeClr val="tx1"/>
                              </a:solidFill>
                              <a:latin typeface="+mn-ea"/>
                              <a:ea typeface="+mn-ea"/>
                            </a:rPr>
                            <a:t>（３）　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ja-JP" altLang="en-US" sz="1100" dirty="0" smtClean="0">
                                  <a:solidFill>
                                    <a:prstClr val="black"/>
                                  </a:solidFill>
                                </a:rPr>
                                <m:t>１次関数  </m:t>
                              </m:r>
                              <m:r>
                                <a:rPr lang="en-US" altLang="ja-JP" sz="11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altLang="ja-JP" sz="11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=−3</m:t>
                              </m:r>
                              <m:r>
                                <a:rPr lang="en-US" altLang="ja-JP" sz="11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altLang="ja-JP" sz="11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  <m:r>
                                <a:rPr lang="en-US" altLang="ja-JP" sz="11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ja-JP" altLang="en-US" sz="1100" dirty="0" smtClean="0">
                                  <a:solidFill>
                                    <a:prstClr val="black"/>
                                  </a:solidFill>
                                </a:rPr>
                                <m:t> で</m:t>
                              </m:r>
                              <m:r>
                                <m:rPr>
                                  <m:nor/>
                                </m:rPr>
                                <a:rPr lang="ja-JP" altLang="en-US" sz="1100" dirty="0">
                                  <a:solidFill>
                                    <a:prstClr val="black"/>
                                  </a:solidFill>
                                </a:rPr>
                                <m:t>、</m:t>
                              </m:r>
                              <m:r>
                                <m:rPr>
                                  <m:nor/>
                                </m:rPr>
                                <a:rPr lang="en-US" altLang="ja-JP" sz="1100" dirty="0">
                                  <a:solidFill>
                                    <a:prstClr val="black"/>
                                  </a:solidFill>
                                </a:rPr>
                                <m:t> </m:t>
                              </m:r>
                              <m:r>
                                <a:rPr lang="en-US" altLang="ja-JP" sz="11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m:rPr>
                                  <m:nor/>
                                </m:rPr>
                                <a:rPr lang="ja-JP" altLang="en-US" sz="1100" dirty="0">
                                  <a:solidFill>
                                    <a:prstClr val="black"/>
                                  </a:solidFill>
                                </a:rPr>
                                <m:t> の変域が</m:t>
                              </m:r>
                            </m:oMath>
                          </a14:m>
                          <a:r>
                            <a:rPr lang="ja-JP" altLang="en-US" sz="1100" dirty="0">
                              <a:solidFill>
                                <a:prstClr val="black"/>
                              </a:solidFill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altLang="ja-JP" sz="11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US" altLang="ja-JP" sz="1100" b="0" i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2&lt;</m:t>
                              </m:r>
                              <m:r>
                                <m:rPr>
                                  <m:nor/>
                                </m:rPr>
                                <a:rPr lang="en-US" altLang="ja-JP" sz="1100" dirty="0" smtClean="0">
                                  <a:solidFill>
                                    <a:prstClr val="black"/>
                                  </a:solidFill>
                                </a:rPr>
                                <m:t> </m:t>
                              </m:r>
                              <m:r>
                                <a:rPr lang="en-US" altLang="ja-JP" sz="11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m:rPr>
                                  <m:nor/>
                                </m:rPr>
                                <a:rPr lang="ja-JP" altLang="en-US" sz="1100" dirty="0">
                                  <a:solidFill>
                                    <a:prstClr val="black"/>
                                  </a:solidFill>
                                </a:rPr>
                                <m:t>≦</m:t>
                              </m:r>
                              <m:r>
                                <m:rPr>
                                  <m:nor/>
                                </m:rPr>
                                <a:rPr lang="en-US" altLang="ja-JP" sz="1100" b="0" i="0" dirty="0" smtClean="0">
                                  <a:solidFill>
                                    <a:prstClr val="black"/>
                                  </a:solidFill>
                                </a:rPr>
                                <m:t>2 </m:t>
                              </m:r>
                              <m:r>
                                <m:rPr>
                                  <m:nor/>
                                </m:rPr>
                                <a:rPr lang="ja-JP" altLang="en-US" sz="1100" dirty="0" smtClean="0">
                                  <a:solidFill>
                                    <a:prstClr val="black"/>
                                  </a:solidFill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ja-JP" altLang="en-US" sz="1100" dirty="0">
                                  <a:solidFill>
                                    <a:prstClr val="black"/>
                                  </a:solidFill>
                                </a:rPr>
                                <m:t>のときの</m:t>
                              </m:r>
                              <m:r>
                                <a:rPr lang="en-US" altLang="ja-JP" sz="11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m:rPr>
                                  <m:nor/>
                                </m:rPr>
                                <a:rPr lang="en-US" altLang="ja-JP" sz="1100" b="0" i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ja-JP" altLang="en-US" sz="1100" dirty="0">
                                  <a:solidFill>
                                    <a:prstClr val="black"/>
                                  </a:solidFill>
                                </a:rPr>
                                <m:t>の変域を求めな</m:t>
                              </m:r>
                            </m:oMath>
                          </a14:m>
                          <a:r>
                            <a:rPr lang="ja-JP" altLang="en-US" sz="1100" dirty="0">
                              <a:solidFill>
                                <a:prstClr val="black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ja-JP" altLang="en-US" sz="1100" dirty="0">
                                  <a:solidFill>
                                    <a:prstClr val="black"/>
                                  </a:solidFill>
                                </a:rPr>
                                <m:t>さい</m:t>
                              </m:r>
                              <m:r>
                                <m:rPr>
                                  <m:nor/>
                                </m:rPr>
                                <a:rPr lang="ja-JP" altLang="en-US" sz="1100" dirty="0" smtClean="0">
                                  <a:solidFill>
                                    <a:prstClr val="black"/>
                                  </a:solidFill>
                                </a:rPr>
                                <m:t>。</m:t>
                              </m:r>
                            </m:oMath>
                          </a14:m>
                          <a:endParaRPr lang="en-US" altLang="ja-JP" sz="1100" dirty="0">
                            <a:solidFill>
                              <a:prstClr val="black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表 24">
                <a:extLst>
                  <a:ext uri="{FF2B5EF4-FFF2-40B4-BE49-F238E27FC236}">
                    <a16:creationId xmlns:a16="http://schemas.microsoft.com/office/drawing/2014/main" id="{B56DF6E6-9A1E-4C68-BD2F-654DDCDAB4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48222009"/>
                  </p:ext>
                </p:extLst>
              </p:nvPr>
            </p:nvGraphicFramePr>
            <p:xfrm>
              <a:off x="405342" y="5413365"/>
              <a:ext cx="6120000" cy="390299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120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1300999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935" b="-1995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300999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101408" b="-1004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99838424"/>
                      </a:ext>
                    </a:extLst>
                  </a:tr>
                  <a:tr h="1300999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2004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6" name="表 25">
            <a:extLst>
              <a:ext uri="{FF2B5EF4-FFF2-40B4-BE49-F238E27FC236}">
                <a16:creationId xmlns:a16="http://schemas.microsoft.com/office/drawing/2014/main" id="{B0394A46-959A-47E6-869B-A33A824E1B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140871"/>
              </p:ext>
            </p:extLst>
          </p:nvPr>
        </p:nvGraphicFramePr>
        <p:xfrm>
          <a:off x="4143372" y="8846225"/>
          <a:ext cx="2381970" cy="470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1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0137">
                <a:tc>
                  <a:txBody>
                    <a:bodyPr/>
                    <a:lstStyle/>
                    <a:p>
                      <a:pPr algn="l"/>
                      <a:endParaRPr kumimoji="1" lang="ja-JP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2" name="表 31">
            <a:extLst>
              <a:ext uri="{FF2B5EF4-FFF2-40B4-BE49-F238E27FC236}">
                <a16:creationId xmlns:a16="http://schemas.microsoft.com/office/drawing/2014/main" id="{6C327E33-C8F4-49A7-BC89-3AFE0BF282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191361"/>
              </p:ext>
            </p:extLst>
          </p:nvPr>
        </p:nvGraphicFramePr>
        <p:xfrm>
          <a:off x="4143372" y="6223374"/>
          <a:ext cx="2381970" cy="470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1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0137">
                <a:tc>
                  <a:txBody>
                    <a:bodyPr/>
                    <a:lstStyle/>
                    <a:p>
                      <a:pPr algn="l"/>
                      <a:endParaRPr kumimoji="1" lang="ja-JP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表 18">
            <a:extLst>
              <a:ext uri="{FF2B5EF4-FFF2-40B4-BE49-F238E27FC236}">
                <a16:creationId xmlns:a16="http://schemas.microsoft.com/office/drawing/2014/main" id="{E7FBCB26-91A8-3595-091C-F26F7D9B0F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933040"/>
              </p:ext>
            </p:extLst>
          </p:nvPr>
        </p:nvGraphicFramePr>
        <p:xfrm>
          <a:off x="4143372" y="3078975"/>
          <a:ext cx="2381970" cy="470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1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0137">
                <a:tc>
                  <a:txBody>
                    <a:bodyPr/>
                    <a:lstStyle/>
                    <a:p>
                      <a:pPr algn="l"/>
                      <a:endParaRPr kumimoji="1" lang="ja-JP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表 19">
            <a:extLst>
              <a:ext uri="{FF2B5EF4-FFF2-40B4-BE49-F238E27FC236}">
                <a16:creationId xmlns:a16="http://schemas.microsoft.com/office/drawing/2014/main" id="{66EA57EA-D22A-BF9D-0EC3-A1204D1B7D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191361"/>
              </p:ext>
            </p:extLst>
          </p:nvPr>
        </p:nvGraphicFramePr>
        <p:xfrm>
          <a:off x="4143372" y="7534799"/>
          <a:ext cx="2381970" cy="470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1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0137">
                <a:tc>
                  <a:txBody>
                    <a:bodyPr/>
                    <a:lstStyle/>
                    <a:p>
                      <a:pPr algn="l"/>
                      <a:endParaRPr kumimoji="1" lang="ja-JP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8413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正方形/長方形 32"/>
          <p:cNvSpPr/>
          <p:nvPr/>
        </p:nvSpPr>
        <p:spPr>
          <a:xfrm>
            <a:off x="339924" y="0"/>
            <a:ext cx="6185420" cy="4486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050" dirty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Sophia Forest </a:t>
            </a:r>
            <a:r>
              <a:rPr lang="ja-JP" altLang="en-US" sz="1050" dirty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　中学２年数学　　　　 </a:t>
            </a:r>
            <a:endParaRPr lang="en-US" altLang="ja-JP" sz="1050" dirty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algn="r"/>
            <a:r>
              <a:rPr lang="en-US" altLang="ja-JP" sz="1050" dirty="0">
                <a:latin typeface="HG丸ｺﾞｼｯｸM-PRO" pitchFamily="50" charset="-128"/>
                <a:ea typeface="HG丸ｺﾞｼｯｸM-PRO" pitchFamily="50" charset="-128"/>
              </a:rPr>
              <a:t>【</a:t>
            </a:r>
            <a:r>
              <a:rPr lang="ja-JP" altLang="en-US" sz="1050" dirty="0">
                <a:latin typeface="HG丸ｺﾞｼｯｸM-PRO" pitchFamily="50" charset="-128"/>
                <a:ea typeface="HG丸ｺﾞｼｯｸM-PRO" pitchFamily="50" charset="-128"/>
              </a:rPr>
              <a:t>練習問題</a:t>
            </a:r>
            <a:r>
              <a:rPr lang="en-US" altLang="ja-JP" sz="1050" dirty="0">
                <a:latin typeface="HG丸ｺﾞｼｯｸM-PRO" pitchFamily="50" charset="-128"/>
                <a:ea typeface="HG丸ｺﾞｼｯｸM-PRO" pitchFamily="50" charset="-128"/>
              </a:rPr>
              <a:t>】</a:t>
            </a:r>
            <a:r>
              <a:rPr lang="ja-JP" altLang="en-US" sz="1050" dirty="0">
                <a:latin typeface="HG丸ｺﾞｼｯｸM-PRO" pitchFamily="50" charset="-128"/>
                <a:ea typeface="HG丸ｺﾞｼｯｸM-PRO" pitchFamily="50" charset="-128"/>
              </a:rPr>
              <a:t>　１次関数（まとめ１）</a:t>
            </a:r>
            <a:endParaRPr lang="ja-JP" altLang="en-US" sz="1050" dirty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graphicFrame>
        <p:nvGraphicFramePr>
          <p:cNvPr id="30" name="表 29">
            <a:extLst>
              <a:ext uri="{FF2B5EF4-FFF2-40B4-BE49-F238E27FC236}">
                <a16:creationId xmlns:a16="http://schemas.microsoft.com/office/drawing/2014/main" id="{78E38598-41A2-4CA3-B73F-2727E32A80EF}"/>
              </a:ext>
            </a:extLst>
          </p:cNvPr>
          <p:cNvGraphicFramePr>
            <a:graphicFrameLocks noGrp="1"/>
          </p:cNvGraphicFramePr>
          <p:nvPr/>
        </p:nvGraphicFramePr>
        <p:xfrm>
          <a:off x="4046695" y="2157561"/>
          <a:ext cx="2475014" cy="4473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5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7391">
                <a:tc>
                  <a:txBody>
                    <a:bodyPr/>
                    <a:lstStyle/>
                    <a:p>
                      <a:pPr algn="l"/>
                      <a:endParaRPr kumimoji="1" lang="ja-JP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1A057212-A4AA-45FC-9B00-BAB1C5700B79}"/>
              </a:ext>
            </a:extLst>
          </p:cNvPr>
          <p:cNvSpPr/>
          <p:nvPr/>
        </p:nvSpPr>
        <p:spPr>
          <a:xfrm>
            <a:off x="336289" y="519596"/>
            <a:ext cx="6185420" cy="720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F6DFD21E-0D3D-4371-AFEA-B79795A11C61}"/>
              </a:ext>
            </a:extLst>
          </p:cNvPr>
          <p:cNvSpPr/>
          <p:nvPr/>
        </p:nvSpPr>
        <p:spPr>
          <a:xfrm>
            <a:off x="336289" y="575702"/>
            <a:ext cx="424780" cy="36004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Impact" pitchFamily="34" charset="0"/>
              </a:rPr>
              <a:t>4</a:t>
            </a:r>
            <a:endParaRPr kumimoji="1" lang="ja-JP" altLang="en-US" dirty="0">
              <a:latin typeface="Impact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57D0F93-BE8B-4202-8996-0E0276AC360F}"/>
              </a:ext>
            </a:extLst>
          </p:cNvPr>
          <p:cNvSpPr txBox="1"/>
          <p:nvPr/>
        </p:nvSpPr>
        <p:spPr>
          <a:xfrm>
            <a:off x="761069" y="647993"/>
            <a:ext cx="5760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/>
              <a:t>次の直線の式を求めなさい。 （南中　Ｒ２）</a:t>
            </a:r>
            <a:r>
              <a:rPr lang="en-US" altLang="ja-JP" sz="1100" dirty="0"/>
              <a:t>【</a:t>
            </a:r>
            <a:r>
              <a:rPr lang="ja-JP" altLang="en-US" sz="1100" dirty="0"/>
              <a:t>レベル　★★☆</a:t>
            </a:r>
            <a:r>
              <a:rPr lang="en-US" altLang="ja-JP" sz="1100" dirty="0"/>
              <a:t>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表 14">
                <a:extLst>
                  <a:ext uri="{FF2B5EF4-FFF2-40B4-BE49-F238E27FC236}">
                    <a16:creationId xmlns:a16="http://schemas.microsoft.com/office/drawing/2014/main" id="{14ECBF73-F841-43CA-9BDD-57D1BFD52FD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05344" y="1032736"/>
              <a:ext cx="6185420" cy="47863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9271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09271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239316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sz="1100" b="0" dirty="0">
                              <a:solidFill>
                                <a:schemeClr val="tx1"/>
                              </a:solidFill>
                              <a:latin typeface="+mn-ea"/>
                              <a:ea typeface="+mn-ea"/>
                            </a:rPr>
                            <a:t>（１）　直線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11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  <m:r>
                                <a:rPr kumimoji="1" lang="en-US" altLang="ja-JP" sz="11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=3</m:t>
                              </m:r>
                              <m:r>
                                <a:rPr kumimoji="1" lang="en-US" altLang="ja-JP" sz="11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1" lang="en-US" altLang="ja-JP" sz="11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−5</m:t>
                              </m:r>
                            </m:oMath>
                          </a14:m>
                          <a:r>
                            <a:rPr kumimoji="1" lang="ja-JP" altLang="en-US" sz="1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に平行で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11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1" lang="en-US" altLang="ja-JP" sz="11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oMath>
                          </a14:m>
                          <a:r>
                            <a:rPr kumimoji="1" lang="ja-JP" altLang="en-US" sz="1100" b="0" dirty="0">
                              <a:solidFill>
                                <a:schemeClr val="tx1"/>
                              </a:solidFill>
                            </a:rPr>
                            <a:t> 切片が０</a:t>
                          </a:r>
                          <a:endParaRPr lang="en-US" altLang="ja-JP" sz="11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en-US" altLang="ja-JP" sz="11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en-US" altLang="ja-JP" sz="11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en-US" altLang="ja-JP" sz="11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en-US" altLang="ja-JP" sz="11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en-US" altLang="ja-JP" sz="11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en-US" altLang="ja-JP" sz="11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en-US" altLang="ja-JP" sz="11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sz="1100" b="0" dirty="0">
                              <a:solidFill>
                                <a:schemeClr val="tx1"/>
                              </a:solidFill>
                              <a:latin typeface="+mn-ea"/>
                              <a:ea typeface="+mn-ea"/>
                            </a:rPr>
                            <a:t>（２）　対応する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11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1" lang="en-US" altLang="ja-JP" sz="11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oMath>
                          </a14:m>
                          <a:r>
                            <a:rPr kumimoji="1" lang="ja-JP" altLang="en-US" sz="1100" b="0" dirty="0">
                              <a:solidFill>
                                <a:schemeClr val="tx1"/>
                              </a:solidFill>
                              <a:latin typeface="+mn-ea"/>
                              <a:ea typeface="+mn-ea"/>
                            </a:rPr>
                            <a:t> と 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11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oMath>
                          </a14:m>
                          <a:r>
                            <a:rPr kumimoji="1" lang="ja-JP" altLang="en-US" sz="1100" b="0" dirty="0">
                              <a:solidFill>
                                <a:schemeClr val="tx1"/>
                              </a:solidFill>
                              <a:latin typeface="+mn-ea"/>
                              <a:ea typeface="+mn-ea"/>
                            </a:rPr>
                            <a:t> の値が次の表のようなとき</a:t>
                          </a:r>
                          <a:endParaRPr kumimoji="1" lang="en-US" altLang="ja-JP" sz="1100" b="0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ja-JP" sz="11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39316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kumimoji="1" lang="ja-JP" altLang="en-US" sz="1100" b="0" dirty="0">
                              <a:solidFill>
                                <a:schemeClr val="tx1"/>
                              </a:solidFill>
                              <a:latin typeface="+mn-ea"/>
                              <a:ea typeface="+mn-ea"/>
                            </a:rPr>
                            <a:t>（３）　変化の割合が－３で、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11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1" lang="en-US" altLang="ja-JP" sz="11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=2</m:t>
                              </m:r>
                            </m:oMath>
                          </a14:m>
                          <a:r>
                            <a:rPr kumimoji="1" lang="ja-JP" altLang="en-US" sz="1100" b="0" dirty="0">
                              <a:solidFill>
                                <a:schemeClr val="tx1"/>
                              </a:solidFill>
                              <a:latin typeface="+mn-ea"/>
                              <a:ea typeface="+mn-ea"/>
                            </a:rPr>
                            <a:t>のとき 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11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  <m:r>
                                <a:rPr kumimoji="1" lang="en-US" altLang="ja-JP" sz="11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=4</m:t>
                              </m:r>
                            </m:oMath>
                          </a14:m>
                          <a:endParaRPr lang="en-US" altLang="ja-JP" sz="11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kumimoji="1" lang="ja-JP" altLang="en-US" sz="1100" b="0" dirty="0">
                              <a:solidFill>
                                <a:schemeClr val="tx1"/>
                              </a:solidFill>
                              <a:latin typeface="+mn-ea"/>
                              <a:ea typeface="+mn-ea"/>
                            </a:rPr>
                            <a:t>（４）　</a:t>
                          </a:r>
                          <a:r>
                            <a:rPr lang="ja-JP" altLang="en-US" sz="1100" dirty="0"/>
                            <a:t>２点（３，３），（５，－１）を通る</a:t>
                          </a:r>
                          <a:endParaRPr lang="en-US" altLang="ja-JP" sz="11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表 14">
                <a:extLst>
                  <a:ext uri="{FF2B5EF4-FFF2-40B4-BE49-F238E27FC236}">
                    <a16:creationId xmlns:a16="http://schemas.microsoft.com/office/drawing/2014/main" id="{14ECBF73-F841-43CA-9BDD-57D1BFD52FD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91427059"/>
                  </p:ext>
                </p:extLst>
              </p:nvPr>
            </p:nvGraphicFramePr>
            <p:xfrm>
              <a:off x="405344" y="1032736"/>
              <a:ext cx="6185420" cy="47863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9271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09271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2393169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509" r="-1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000" t="-509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393169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100509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kumimoji="1" lang="ja-JP" altLang="en-US" sz="1100" b="0" dirty="0">
                              <a:solidFill>
                                <a:schemeClr val="tx1"/>
                              </a:solidFill>
                              <a:latin typeface="+mn-ea"/>
                              <a:ea typeface="+mn-ea"/>
                            </a:rPr>
                            <a:t>（４）　</a:t>
                          </a:r>
                          <a:r>
                            <a:rPr lang="ja-JP" altLang="en-US" sz="1100" dirty="0"/>
                            <a:t>２点（３，３），（５，－１）を通る</a:t>
                          </a:r>
                          <a:endParaRPr lang="en-US" altLang="ja-JP" sz="11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47" name="表 46">
            <a:extLst>
              <a:ext uri="{FF2B5EF4-FFF2-40B4-BE49-F238E27FC236}">
                <a16:creationId xmlns:a16="http://schemas.microsoft.com/office/drawing/2014/main" id="{8B47F5AC-8F44-438A-9718-6A7FE0E141DF}"/>
              </a:ext>
            </a:extLst>
          </p:cNvPr>
          <p:cNvGraphicFramePr>
            <a:graphicFrameLocks noGrp="1"/>
          </p:cNvGraphicFramePr>
          <p:nvPr/>
        </p:nvGraphicFramePr>
        <p:xfrm>
          <a:off x="879929" y="5236290"/>
          <a:ext cx="2381970" cy="470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1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01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8" name="表 47">
            <a:extLst>
              <a:ext uri="{FF2B5EF4-FFF2-40B4-BE49-F238E27FC236}">
                <a16:creationId xmlns:a16="http://schemas.microsoft.com/office/drawing/2014/main" id="{3930E24F-F0B7-41FD-80F3-1086CC7F49D7}"/>
              </a:ext>
            </a:extLst>
          </p:cNvPr>
          <p:cNvGraphicFramePr>
            <a:graphicFrameLocks noGrp="1"/>
          </p:cNvGraphicFramePr>
          <p:nvPr/>
        </p:nvGraphicFramePr>
        <p:xfrm>
          <a:off x="3972639" y="5236290"/>
          <a:ext cx="2381970" cy="470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1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01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9" name="表 48">
            <a:extLst>
              <a:ext uri="{FF2B5EF4-FFF2-40B4-BE49-F238E27FC236}">
                <a16:creationId xmlns:a16="http://schemas.microsoft.com/office/drawing/2014/main" id="{FAB6E4E3-5CEB-4064-B595-3D70BE8B4CB2}"/>
              </a:ext>
            </a:extLst>
          </p:cNvPr>
          <p:cNvGraphicFramePr>
            <a:graphicFrameLocks noGrp="1"/>
          </p:cNvGraphicFramePr>
          <p:nvPr/>
        </p:nvGraphicFramePr>
        <p:xfrm>
          <a:off x="879929" y="2884630"/>
          <a:ext cx="2381970" cy="470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1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0137">
                <a:tc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0" name="表 49">
            <a:extLst>
              <a:ext uri="{FF2B5EF4-FFF2-40B4-BE49-F238E27FC236}">
                <a16:creationId xmlns:a16="http://schemas.microsoft.com/office/drawing/2014/main" id="{79A8FE1A-B3DF-44B4-9747-5FEFA774B446}"/>
              </a:ext>
            </a:extLst>
          </p:cNvPr>
          <p:cNvGraphicFramePr>
            <a:graphicFrameLocks noGrp="1"/>
          </p:cNvGraphicFramePr>
          <p:nvPr/>
        </p:nvGraphicFramePr>
        <p:xfrm>
          <a:off x="3972639" y="2884630"/>
          <a:ext cx="2381970" cy="470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1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01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表 19">
                <a:extLst>
                  <a:ext uri="{FF2B5EF4-FFF2-40B4-BE49-F238E27FC236}">
                    <a16:creationId xmlns:a16="http://schemas.microsoft.com/office/drawing/2014/main" id="{5B02370D-AD80-4935-A92B-168C5393DF7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918066" y="1360081"/>
              <a:ext cx="2381970" cy="518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699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96995">
                      <a:extLst>
                        <a:ext uri="{9D8B030D-6E8A-4147-A177-3AD203B41FA5}">
                          <a16:colId xmlns:a16="http://schemas.microsoft.com/office/drawing/2014/main" val="884370481"/>
                        </a:ext>
                      </a:extLst>
                    </a:gridCol>
                    <a:gridCol w="396995">
                      <a:extLst>
                        <a:ext uri="{9D8B030D-6E8A-4147-A177-3AD203B41FA5}">
                          <a16:colId xmlns:a16="http://schemas.microsoft.com/office/drawing/2014/main" val="1538025077"/>
                        </a:ext>
                      </a:extLst>
                    </a:gridCol>
                    <a:gridCol w="396995">
                      <a:extLst>
                        <a:ext uri="{9D8B030D-6E8A-4147-A177-3AD203B41FA5}">
                          <a16:colId xmlns:a16="http://schemas.microsoft.com/office/drawing/2014/main" val="387305667"/>
                        </a:ext>
                      </a:extLst>
                    </a:gridCol>
                    <a:gridCol w="396995">
                      <a:extLst>
                        <a:ext uri="{9D8B030D-6E8A-4147-A177-3AD203B41FA5}">
                          <a16:colId xmlns:a16="http://schemas.microsoft.com/office/drawing/2014/main" val="1556195080"/>
                        </a:ext>
                      </a:extLst>
                    </a:gridCol>
                    <a:gridCol w="396995">
                      <a:extLst>
                        <a:ext uri="{9D8B030D-6E8A-4147-A177-3AD203B41FA5}">
                          <a16:colId xmlns:a16="http://schemas.microsoft.com/office/drawing/2014/main" val="520960765"/>
                        </a:ext>
                      </a:extLst>
                    </a:gridCol>
                  </a:tblGrid>
                  <a:tr h="235069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1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kumimoji="1" lang="ja-JP" altLang="en-US" sz="11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ja-JP" altLang="en-US" sz="1100" b="0" dirty="0">
                              <a:solidFill>
                                <a:schemeClr val="tx1"/>
                              </a:solidFill>
                            </a:rPr>
                            <a:t>・・・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1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kumimoji="1" lang="ja-JP" altLang="en-US" sz="11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ja-JP" altLang="en-US" sz="1100" b="0" dirty="0">
                              <a:solidFill>
                                <a:schemeClr val="tx1"/>
                              </a:solidFill>
                            </a:rPr>
                            <a:t>・・・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1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kumimoji="1" lang="ja-JP" altLang="en-US" sz="11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ja-JP" altLang="en-US" sz="1100" b="0" dirty="0">
                              <a:solidFill>
                                <a:schemeClr val="tx1"/>
                              </a:solidFill>
                            </a:rPr>
                            <a:t>・・・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35069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1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kumimoji="1" lang="ja-JP" altLang="en-US" sz="11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ja-JP" altLang="en-US" sz="1100" b="0" dirty="0">
                              <a:solidFill>
                                <a:schemeClr val="tx1"/>
                              </a:solidFill>
                            </a:rPr>
                            <a:t>・・・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1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kumimoji="1" lang="ja-JP" altLang="en-US" sz="11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ja-JP" altLang="en-US" sz="1100" b="0" dirty="0">
                              <a:solidFill>
                                <a:schemeClr val="tx1"/>
                              </a:solidFill>
                            </a:rPr>
                            <a:t>・・・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1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kumimoji="1" lang="ja-JP" altLang="en-US" sz="11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ja-JP" altLang="en-US" sz="1100" b="0" dirty="0">
                              <a:solidFill>
                                <a:schemeClr val="tx1"/>
                              </a:solidFill>
                            </a:rPr>
                            <a:t>・・・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699702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表 19">
                <a:extLst>
                  <a:ext uri="{FF2B5EF4-FFF2-40B4-BE49-F238E27FC236}">
                    <a16:creationId xmlns:a16="http://schemas.microsoft.com/office/drawing/2014/main" id="{5B02370D-AD80-4935-A92B-168C5393DF7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5741486"/>
                  </p:ext>
                </p:extLst>
              </p:nvPr>
            </p:nvGraphicFramePr>
            <p:xfrm>
              <a:off x="3918066" y="1360081"/>
              <a:ext cx="2381970" cy="518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699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96995">
                      <a:extLst>
                        <a:ext uri="{9D8B030D-6E8A-4147-A177-3AD203B41FA5}">
                          <a16:colId xmlns:a16="http://schemas.microsoft.com/office/drawing/2014/main" val="884370481"/>
                        </a:ext>
                      </a:extLst>
                    </a:gridCol>
                    <a:gridCol w="396995">
                      <a:extLst>
                        <a:ext uri="{9D8B030D-6E8A-4147-A177-3AD203B41FA5}">
                          <a16:colId xmlns:a16="http://schemas.microsoft.com/office/drawing/2014/main" val="1538025077"/>
                        </a:ext>
                      </a:extLst>
                    </a:gridCol>
                    <a:gridCol w="396995">
                      <a:extLst>
                        <a:ext uri="{9D8B030D-6E8A-4147-A177-3AD203B41FA5}">
                          <a16:colId xmlns:a16="http://schemas.microsoft.com/office/drawing/2014/main" val="387305667"/>
                        </a:ext>
                      </a:extLst>
                    </a:gridCol>
                    <a:gridCol w="396995">
                      <a:extLst>
                        <a:ext uri="{9D8B030D-6E8A-4147-A177-3AD203B41FA5}">
                          <a16:colId xmlns:a16="http://schemas.microsoft.com/office/drawing/2014/main" val="1556195080"/>
                        </a:ext>
                      </a:extLst>
                    </a:gridCol>
                    <a:gridCol w="396995">
                      <a:extLst>
                        <a:ext uri="{9D8B030D-6E8A-4147-A177-3AD203B41FA5}">
                          <a16:colId xmlns:a16="http://schemas.microsoft.com/office/drawing/2014/main" val="520960765"/>
                        </a:ext>
                      </a:extLst>
                    </a:gridCol>
                  </a:tblGrid>
                  <a:tr h="25908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538" t="-4651" r="-506154" b="-1116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ja-JP" altLang="en-US" sz="1100" b="0" dirty="0">
                              <a:solidFill>
                                <a:schemeClr val="tx1"/>
                              </a:solidFill>
                            </a:rPr>
                            <a:t>・・・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03077" t="-4651" r="-304615" b="-1116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ja-JP" altLang="en-US" sz="1100" b="0" dirty="0">
                              <a:solidFill>
                                <a:schemeClr val="tx1"/>
                              </a:solidFill>
                            </a:rPr>
                            <a:t>・・・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96970" t="-4651" r="-101515" b="-1116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ja-JP" altLang="en-US" sz="1100" b="0" dirty="0">
                              <a:solidFill>
                                <a:schemeClr val="tx1"/>
                              </a:solidFill>
                            </a:rPr>
                            <a:t>・・・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538" t="-104651" r="-506154" b="-116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ja-JP" altLang="en-US" sz="1100" b="0" dirty="0">
                              <a:solidFill>
                                <a:schemeClr val="tx1"/>
                              </a:solidFill>
                            </a:rPr>
                            <a:t>・・・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03077" t="-104651" r="-304615" b="-116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ja-JP" altLang="en-US" sz="1100" b="0" dirty="0">
                              <a:solidFill>
                                <a:schemeClr val="tx1"/>
                              </a:solidFill>
                            </a:rPr>
                            <a:t>・・・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96970" t="-104651" r="-101515" b="-116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ja-JP" altLang="en-US" sz="1100" b="0" dirty="0">
                              <a:solidFill>
                                <a:schemeClr val="tx1"/>
                              </a:solidFill>
                            </a:rPr>
                            <a:t>・・・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6997021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6F5B2D7-C244-745E-D1FC-98A25117F21A}"/>
              </a:ext>
            </a:extLst>
          </p:cNvPr>
          <p:cNvSpPr/>
          <p:nvPr/>
        </p:nvSpPr>
        <p:spPr>
          <a:xfrm>
            <a:off x="336289" y="5823383"/>
            <a:ext cx="6185420" cy="720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35A74BE-4D5B-FC36-2D6C-C0BB43F7A124}"/>
              </a:ext>
            </a:extLst>
          </p:cNvPr>
          <p:cNvSpPr/>
          <p:nvPr/>
        </p:nvSpPr>
        <p:spPr>
          <a:xfrm>
            <a:off x="336289" y="5887771"/>
            <a:ext cx="424780" cy="36004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Impact" pitchFamily="34" charset="0"/>
              </a:rPr>
              <a:t>5</a:t>
            </a:r>
            <a:endParaRPr kumimoji="1" lang="ja-JP" altLang="en-US" dirty="0">
              <a:latin typeface="Impact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B3FAADC9-0D3C-D781-EEAB-CE3C0BCA860D}"/>
                  </a:ext>
                </a:extLst>
              </p:cNvPr>
              <p:cNvSpPr txBox="1"/>
              <p:nvPr/>
            </p:nvSpPr>
            <p:spPr>
              <a:xfrm>
                <a:off x="765683" y="5927776"/>
                <a:ext cx="5760640" cy="2970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100" dirty="0">
                    <a:solidFill>
                      <a:prstClr val="black"/>
                    </a:solidFill>
                  </a:rPr>
                  <a:t>兄は９時に家を出て２４００ｍはなれた駅まで向かいました。途中、公園で２０分休</a:t>
                </a:r>
                <a:r>
                  <a:rPr lang="ja-JP" altLang="en-US" sz="1100" dirty="0" err="1">
                    <a:solidFill>
                      <a:prstClr val="black"/>
                    </a:solidFill>
                  </a:rPr>
                  <a:t>けいを</a:t>
                </a:r>
                <a:r>
                  <a:rPr lang="ja-JP" altLang="en-US" sz="1100" dirty="0">
                    <a:solidFill>
                      <a:prstClr val="black"/>
                    </a:solidFill>
                  </a:rPr>
                  <a:t>しました。</a:t>
                </a:r>
                <a:endParaRPr lang="en-US" altLang="ja-JP" sz="1100" dirty="0">
                  <a:solidFill>
                    <a:prstClr val="black"/>
                  </a:solidFill>
                </a:endParaRPr>
              </a:p>
              <a:p>
                <a:r>
                  <a:rPr lang="ja-JP" altLang="en-US" sz="1100" dirty="0">
                    <a:solidFill>
                      <a:prstClr val="black"/>
                    </a:solidFill>
                  </a:rPr>
                  <a:t>弟は９時３０分に家を出て、自転車で兄と同じ道を通って駅まで行きました。</a:t>
                </a:r>
                <a:endParaRPr lang="en-US" altLang="ja-JP" sz="1100" dirty="0">
                  <a:solidFill>
                    <a:prstClr val="black"/>
                  </a:solidFill>
                </a:endParaRPr>
              </a:p>
              <a:p>
                <a:r>
                  <a:rPr lang="ja-JP" altLang="en-US" sz="1100" dirty="0">
                    <a:solidFill>
                      <a:prstClr val="black"/>
                    </a:solidFill>
                  </a:rPr>
                  <a:t>下の図は、９時 </a:t>
                </a:r>
                <a14:m>
                  <m:oMath xmlns:m="http://schemas.openxmlformats.org/officeDocument/2006/math">
                    <m:r>
                      <a:rPr lang="en-US" altLang="ja-JP" sz="11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ja-JP" altLang="en-US" sz="1100" dirty="0">
                    <a:solidFill>
                      <a:prstClr val="black"/>
                    </a:solidFill>
                  </a:rPr>
                  <a:t> 分における家からの道のりを</a:t>
                </a:r>
                <a14:m>
                  <m:oMath xmlns:m="http://schemas.openxmlformats.org/officeDocument/2006/math">
                    <m:r>
                      <a:rPr lang="en-US" altLang="ja-JP" sz="11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ja-JP" altLang="en-US" sz="1100" dirty="0">
                    <a:solidFill>
                      <a:prstClr val="black"/>
                    </a:solidFill>
                  </a:rPr>
                  <a:t> ｍとして、兄と弟の進んだようすをグラフに表したものです。弟が兄に追いついた時刻を求めなさい。</a:t>
                </a:r>
                <a:r>
                  <a:rPr lang="en-US" altLang="ja-JP" sz="1100" dirty="0"/>
                  <a:t>【</a:t>
                </a:r>
                <a:r>
                  <a:rPr lang="ja-JP" altLang="en-US" sz="1100" dirty="0"/>
                  <a:t>レベル　★★★</a:t>
                </a:r>
                <a:r>
                  <a:rPr lang="en-US" altLang="ja-JP" sz="1100" dirty="0"/>
                  <a:t>】</a:t>
                </a:r>
              </a:p>
              <a:p>
                <a:endParaRPr lang="en-US" altLang="ja-JP" sz="1100" dirty="0"/>
              </a:p>
              <a:p>
                <a:endParaRPr lang="en-US" altLang="ja-JP" sz="1100" dirty="0"/>
              </a:p>
              <a:p>
                <a:endParaRPr lang="en-US" altLang="ja-JP" sz="1100" dirty="0"/>
              </a:p>
              <a:p>
                <a:endParaRPr lang="en-US" altLang="ja-JP" sz="1100" dirty="0"/>
              </a:p>
              <a:p>
                <a:endParaRPr lang="en-US" altLang="ja-JP" sz="1100" dirty="0"/>
              </a:p>
              <a:p>
                <a:endParaRPr lang="en-US" altLang="ja-JP" sz="1100" dirty="0"/>
              </a:p>
              <a:p>
                <a:endParaRPr lang="en-US" altLang="ja-JP" sz="1100" dirty="0"/>
              </a:p>
              <a:p>
                <a:endParaRPr lang="en-US" altLang="ja-JP" sz="1100" dirty="0"/>
              </a:p>
              <a:p>
                <a:endParaRPr lang="en-US" altLang="ja-JP" sz="1100" dirty="0"/>
              </a:p>
              <a:p>
                <a:endParaRPr lang="en-US" altLang="ja-JP" sz="1100" dirty="0"/>
              </a:p>
              <a:p>
                <a:endParaRPr lang="en-US" altLang="ja-JP" sz="1100" dirty="0"/>
              </a:p>
              <a:p>
                <a:endParaRPr lang="en-US" altLang="ja-JP" sz="1100" dirty="0"/>
              </a:p>
              <a:p>
                <a:endParaRPr lang="en-US" altLang="ja-JP" sz="11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B3FAADC9-0D3C-D781-EEAB-CE3C0BCA86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683" y="5927776"/>
                <a:ext cx="5760640" cy="2970044"/>
              </a:xfrm>
              <a:prstGeom prst="rect">
                <a:avLst/>
              </a:prstGeom>
              <a:blipFill>
                <a:blip r:embed="rId6"/>
                <a:stretch>
                  <a:fillRect t="-410" r="-116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>
            <a:extLst>
              <a:ext uri="{FF2B5EF4-FFF2-40B4-BE49-F238E27FC236}">
                <a16:creationId xmlns:a16="http://schemas.microsoft.com/office/drawing/2014/main" id="{8249AFA5-54D7-7AC5-AD3B-9B724DA467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0"/>
          <a:stretch/>
        </p:blipFill>
        <p:spPr bwMode="auto">
          <a:xfrm>
            <a:off x="646921" y="6925295"/>
            <a:ext cx="3271145" cy="185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888030D0-0D65-E0D3-B5B7-C65DCA04B095}"/>
              </a:ext>
            </a:extLst>
          </p:cNvPr>
          <p:cNvGraphicFramePr>
            <a:graphicFrameLocks noGrp="1"/>
          </p:cNvGraphicFramePr>
          <p:nvPr/>
        </p:nvGraphicFramePr>
        <p:xfrm>
          <a:off x="4584145" y="8811278"/>
          <a:ext cx="1770464" cy="513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0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3776">
                <a:tc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5326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正方形/長方形 32"/>
          <p:cNvSpPr/>
          <p:nvPr/>
        </p:nvSpPr>
        <p:spPr>
          <a:xfrm>
            <a:off x="339924" y="0"/>
            <a:ext cx="6185420" cy="4486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050" dirty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Sophia Forest </a:t>
            </a:r>
            <a:r>
              <a:rPr lang="ja-JP" altLang="en-US" sz="1050" dirty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　中学２年数学　　</a:t>
            </a:r>
            <a:endParaRPr lang="en-US" altLang="ja-JP" sz="1050" dirty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algn="r"/>
            <a:r>
              <a:rPr lang="en-US" altLang="ja-JP" sz="1050" dirty="0">
                <a:latin typeface="HG丸ｺﾞｼｯｸM-PRO" pitchFamily="50" charset="-128"/>
                <a:ea typeface="HG丸ｺﾞｼｯｸM-PRO" pitchFamily="50" charset="-128"/>
              </a:rPr>
              <a:t>【</a:t>
            </a:r>
            <a:r>
              <a:rPr lang="ja-JP" altLang="en-US" sz="1050" dirty="0">
                <a:latin typeface="HG丸ｺﾞｼｯｸM-PRO" pitchFamily="50" charset="-128"/>
                <a:ea typeface="HG丸ｺﾞｼｯｸM-PRO" pitchFamily="50" charset="-128"/>
              </a:rPr>
              <a:t>練習問題</a:t>
            </a:r>
            <a:r>
              <a:rPr lang="en-US" altLang="ja-JP" sz="1050" dirty="0">
                <a:latin typeface="HG丸ｺﾞｼｯｸM-PRO" pitchFamily="50" charset="-128"/>
                <a:ea typeface="HG丸ｺﾞｼｯｸM-PRO" pitchFamily="50" charset="-128"/>
              </a:rPr>
              <a:t>】</a:t>
            </a:r>
            <a:r>
              <a:rPr lang="ja-JP" altLang="en-US" sz="1050" dirty="0">
                <a:latin typeface="HG丸ｺﾞｼｯｸM-PRO" pitchFamily="50" charset="-128"/>
                <a:ea typeface="HG丸ｺﾞｼｯｸM-PRO" pitchFamily="50" charset="-128"/>
              </a:rPr>
              <a:t>　１次関数（まとめ２）</a:t>
            </a:r>
            <a:endParaRPr lang="ja-JP" altLang="en-US" sz="1050" dirty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339924" y="521732"/>
            <a:ext cx="6185420" cy="720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339924" y="577838"/>
            <a:ext cx="424780" cy="36004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Impact" pitchFamily="34" charset="0"/>
              </a:rPr>
              <a:t>1</a:t>
            </a:r>
            <a:endParaRPr kumimoji="1" lang="ja-JP" altLang="en-US" dirty="0">
              <a:latin typeface="Impact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64704" y="600670"/>
            <a:ext cx="5760640" cy="571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100" dirty="0"/>
              <a:t>右の図の①～③の直線の式を求めなさい。</a:t>
            </a:r>
            <a:endParaRPr lang="en-US" altLang="ja-JP" sz="1100" dirty="0"/>
          </a:p>
          <a:p>
            <a:pPr>
              <a:lnSpc>
                <a:spcPct val="150000"/>
              </a:lnSpc>
            </a:pPr>
            <a:r>
              <a:rPr lang="ja-JP" altLang="en-US" sz="1100" dirty="0"/>
              <a:t> </a:t>
            </a:r>
            <a:r>
              <a:rPr lang="en-US" altLang="ja-JP" sz="1100" dirty="0"/>
              <a:t>【</a:t>
            </a:r>
            <a:r>
              <a:rPr lang="ja-JP" altLang="en-US" sz="1100" dirty="0"/>
              <a:t>レベル　★☆☆</a:t>
            </a:r>
            <a:r>
              <a:rPr lang="en-US" altLang="ja-JP" sz="1100" dirty="0"/>
              <a:t>】</a:t>
            </a:r>
          </a:p>
        </p:txBody>
      </p:sp>
      <p:graphicFrame>
        <p:nvGraphicFramePr>
          <p:cNvPr id="21" name="表 20"/>
          <p:cNvGraphicFramePr>
            <a:graphicFrameLocks noGrp="1"/>
          </p:cNvGraphicFramePr>
          <p:nvPr/>
        </p:nvGraphicFramePr>
        <p:xfrm>
          <a:off x="1021926" y="1425130"/>
          <a:ext cx="2168450" cy="1957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8450">
                  <a:extLst>
                    <a:ext uri="{9D8B030D-6E8A-4147-A177-3AD203B41FA5}">
                      <a16:colId xmlns:a16="http://schemas.microsoft.com/office/drawing/2014/main" val="495057553"/>
                    </a:ext>
                  </a:extLst>
                </a:gridCol>
              </a:tblGrid>
              <a:tr h="652413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</a:rPr>
                        <a:t>①　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2413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</a:rPr>
                        <a:t>②　　</a:t>
                      </a:r>
                      <a:r>
                        <a:rPr lang="ja-JP" altLang="en-US" sz="1200" b="0" dirty="0">
                          <a:solidFill>
                            <a:prstClr val="black"/>
                          </a:solidFill>
                        </a:rPr>
                        <a:t>　　</a:t>
                      </a: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</a:rPr>
                        <a:t>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238722"/>
                  </a:ext>
                </a:extLst>
              </a:tr>
              <a:tr h="652413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</a:rPr>
                        <a:t>③　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980888"/>
                  </a:ext>
                </a:extLst>
              </a:tr>
            </a:tbl>
          </a:graphicData>
        </a:graphic>
      </p:graphicFrame>
      <p:pic>
        <p:nvPicPr>
          <p:cNvPr id="23" name="図 2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47597" y="632105"/>
            <a:ext cx="3023525" cy="2979128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2A463E3-32E3-8BE3-3FBB-CCFFC451F13E}"/>
              </a:ext>
            </a:extLst>
          </p:cNvPr>
          <p:cNvSpPr/>
          <p:nvPr/>
        </p:nvSpPr>
        <p:spPr>
          <a:xfrm>
            <a:off x="339924" y="3524922"/>
            <a:ext cx="6185420" cy="720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10F113F-A3A3-DE67-6D09-E61C0AF36C90}"/>
              </a:ext>
            </a:extLst>
          </p:cNvPr>
          <p:cNvSpPr/>
          <p:nvPr/>
        </p:nvSpPr>
        <p:spPr>
          <a:xfrm>
            <a:off x="339924" y="3581028"/>
            <a:ext cx="424780" cy="36004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Impact" pitchFamily="34" charset="0"/>
              </a:rPr>
              <a:t>2</a:t>
            </a:r>
            <a:endParaRPr kumimoji="1" lang="ja-JP" altLang="en-US" dirty="0">
              <a:latin typeface="Impact" pitchFamily="34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8DFA0D1-F5BC-7AF3-3739-B1FF100DC78E}"/>
              </a:ext>
            </a:extLst>
          </p:cNvPr>
          <p:cNvSpPr txBox="1"/>
          <p:nvPr/>
        </p:nvSpPr>
        <p:spPr>
          <a:xfrm>
            <a:off x="764704" y="3646392"/>
            <a:ext cx="5760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/>
              <a:t>次の直線の式を求めなさい。</a:t>
            </a:r>
            <a:r>
              <a:rPr lang="en-US" altLang="ja-JP" sz="1100" dirty="0"/>
              <a:t>【</a:t>
            </a:r>
            <a:r>
              <a:rPr lang="ja-JP" altLang="en-US" sz="1100" dirty="0"/>
              <a:t>レベル　★☆☆</a:t>
            </a:r>
            <a:r>
              <a:rPr lang="en-US" altLang="ja-JP" sz="1100" dirty="0"/>
              <a:t>】</a:t>
            </a: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CBE856A0-CB53-06AF-632E-1F5B0BE938CD}"/>
              </a:ext>
            </a:extLst>
          </p:cNvPr>
          <p:cNvGraphicFramePr>
            <a:graphicFrameLocks noGrp="1"/>
          </p:cNvGraphicFramePr>
          <p:nvPr/>
        </p:nvGraphicFramePr>
        <p:xfrm>
          <a:off x="602901" y="3956251"/>
          <a:ext cx="5922442" cy="2525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12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1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25187">
                <a:tc>
                  <a:txBody>
                    <a:bodyPr/>
                    <a:lstStyle/>
                    <a:p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（１）　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</a:rPr>
                        <a:t>点（２，１）を通り、傾きが－３の直線</a:t>
                      </a:r>
                      <a:endParaRPr lang="en-US" altLang="ja-JP" sz="11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altLang="ja-JP" sz="11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altLang="ja-JP" sz="11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altLang="ja-JP" sz="11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altLang="ja-JP" sz="11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altLang="ja-JP" sz="11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altLang="ja-JP" sz="11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altLang="ja-JP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（２）　２点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</a:rPr>
                        <a:t>（２，５），（４，９）を通る直線</a:t>
                      </a:r>
                      <a:endParaRPr lang="en-US" altLang="ja-JP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E5BC7FE0-120E-38F0-A995-14B0FC1CD7A1}"/>
              </a:ext>
            </a:extLst>
          </p:cNvPr>
          <p:cNvGraphicFramePr>
            <a:graphicFrameLocks noGrp="1"/>
          </p:cNvGraphicFramePr>
          <p:nvPr/>
        </p:nvGraphicFramePr>
        <p:xfrm>
          <a:off x="4070685" y="5730509"/>
          <a:ext cx="2381970" cy="470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1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01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3DA40317-5417-E2BE-A20D-F2AA6ACEB6A3}"/>
              </a:ext>
            </a:extLst>
          </p:cNvPr>
          <p:cNvGraphicFramePr>
            <a:graphicFrameLocks noGrp="1"/>
          </p:cNvGraphicFramePr>
          <p:nvPr/>
        </p:nvGraphicFramePr>
        <p:xfrm>
          <a:off x="956513" y="5730509"/>
          <a:ext cx="2381970" cy="470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1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0137">
                <a:tc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1A3DBDC-C57B-156E-CD60-17203C03B46A}"/>
              </a:ext>
            </a:extLst>
          </p:cNvPr>
          <p:cNvSpPr/>
          <p:nvPr/>
        </p:nvSpPr>
        <p:spPr>
          <a:xfrm>
            <a:off x="336290" y="6309909"/>
            <a:ext cx="6185420" cy="720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F0F5613-61E8-4800-F176-0E86608F674E}"/>
              </a:ext>
            </a:extLst>
          </p:cNvPr>
          <p:cNvSpPr/>
          <p:nvPr/>
        </p:nvSpPr>
        <p:spPr>
          <a:xfrm>
            <a:off x="336290" y="6381917"/>
            <a:ext cx="424780" cy="36004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Impact" pitchFamily="34" charset="0"/>
              </a:rPr>
              <a:t>3</a:t>
            </a:r>
            <a:endParaRPr kumimoji="1" lang="ja-JP" altLang="en-US" dirty="0">
              <a:latin typeface="Impact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B6568E2-CB47-4656-76B7-9569D16554C8}"/>
              </a:ext>
            </a:extLst>
          </p:cNvPr>
          <p:cNvSpPr txBox="1"/>
          <p:nvPr/>
        </p:nvSpPr>
        <p:spPr>
          <a:xfrm>
            <a:off x="761070" y="6430782"/>
            <a:ext cx="57533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/>
              <a:t>次の①と②の直線の交点の座標を求めなさい。</a:t>
            </a:r>
            <a:r>
              <a:rPr lang="en-US" altLang="ja-JP" sz="1100" dirty="0"/>
              <a:t>【</a:t>
            </a:r>
            <a:r>
              <a:rPr lang="ja-JP" altLang="en-US" sz="1100" dirty="0"/>
              <a:t>レベル　★☆☆</a:t>
            </a:r>
            <a:r>
              <a:rPr lang="en-US" altLang="ja-JP" sz="1100" dirty="0"/>
              <a:t>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表 10">
                <a:extLst>
                  <a:ext uri="{FF2B5EF4-FFF2-40B4-BE49-F238E27FC236}">
                    <a16:creationId xmlns:a16="http://schemas.microsoft.com/office/drawing/2014/main" id="{BC243A5B-13A6-C6C3-B4E5-591E03CE341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48680" y="6790370"/>
              <a:ext cx="5922442" cy="252518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6122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122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2525187">
                    <a:tc>
                      <a:txBody>
                        <a:bodyPr/>
                        <a:lstStyle/>
                        <a:p>
                          <a:r>
                            <a:rPr kumimoji="1" lang="ja-JP" altLang="en-US" sz="1100" b="0" dirty="0">
                              <a:solidFill>
                                <a:schemeClr val="tx1"/>
                              </a:solidFill>
                              <a:latin typeface="+mn-ea"/>
                              <a:ea typeface="+mn-ea"/>
                            </a:rPr>
                            <a:t>（１）　</a:t>
                          </a:r>
                          <a:r>
                            <a:rPr lang="ja-JP" altLang="en-US" sz="1100" b="0" dirty="0">
                              <a:solidFill>
                                <a:prstClr val="black"/>
                              </a:solidFill>
                            </a:rPr>
                            <a:t>①</a:t>
                          </a:r>
                          <a14:m>
                            <m:oMath xmlns:m="http://schemas.openxmlformats.org/officeDocument/2006/math">
                              <m:r>
                                <a:rPr lang="ja-JP" altLang="en-US" sz="1100" b="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　</m:t>
                              </m:r>
                              <m:r>
                                <a:rPr lang="en-US" altLang="ja-JP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ja-JP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=−3</m:t>
                              </m:r>
                              <m:r>
                                <a:rPr lang="en-US" altLang="ja-JP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oMath>
                          </a14:m>
                          <a:r>
                            <a:rPr lang="ja-JP" altLang="en-US" sz="1100" b="0" dirty="0">
                              <a:solidFill>
                                <a:prstClr val="black"/>
                              </a:solidFill>
                            </a:rPr>
                            <a:t>　　　②</a:t>
                          </a:r>
                          <a14:m>
                            <m:oMath xmlns:m="http://schemas.openxmlformats.org/officeDocument/2006/math">
                              <m:r>
                                <a:rPr lang="ja-JP" altLang="en-US" sz="1100" b="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　</m:t>
                              </m:r>
                              <m:r>
                                <a:rPr lang="en-US" altLang="ja-JP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ja-JP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  <m:r>
                                <a:rPr lang="en-US" altLang="ja-JP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lang="en-US" altLang="ja-JP" sz="11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en-US" altLang="ja-JP" sz="11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en-US" altLang="ja-JP" sz="11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en-US" altLang="ja-JP" sz="11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en-US" altLang="ja-JP" sz="11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en-US" altLang="ja-JP" sz="11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en-US" altLang="ja-JP" sz="11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en-US" altLang="ja-JP" sz="11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ja-JP" altLang="en-US" sz="1100" b="0" dirty="0">
                              <a:solidFill>
                                <a:schemeClr val="tx1"/>
                              </a:solidFill>
                              <a:latin typeface="+mn-ea"/>
                              <a:ea typeface="+mn-ea"/>
                            </a:rPr>
                            <a:t>（２）　</a:t>
                          </a:r>
                          <a:r>
                            <a:rPr lang="ja-JP" altLang="en-US" sz="1100" dirty="0">
                              <a:solidFill>
                                <a:prstClr val="black"/>
                              </a:solidFill>
                            </a:rPr>
                            <a:t>①</a:t>
                          </a:r>
                          <a14:m>
                            <m:oMath xmlns:m="http://schemas.openxmlformats.org/officeDocument/2006/math">
                              <m:r>
                                <a:rPr lang="ja-JP" altLang="en-US" sz="11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　</m:t>
                              </m:r>
                              <m:r>
                                <a:rPr lang="en-US" altLang="ja-JP" sz="11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ja-JP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ja-JP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oMath>
                          </a14:m>
                          <a:r>
                            <a:rPr lang="ja-JP" altLang="en-US" sz="1100" dirty="0">
                              <a:solidFill>
                                <a:prstClr val="black"/>
                              </a:solidFill>
                            </a:rPr>
                            <a:t>　　　　②</a:t>
                          </a:r>
                          <a14:m>
                            <m:oMath xmlns:m="http://schemas.openxmlformats.org/officeDocument/2006/math">
                              <m:r>
                                <a:rPr lang="ja-JP" altLang="en-US" sz="11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　</m:t>
                              </m:r>
                              <m:r>
                                <a:rPr lang="en-US" altLang="ja-JP" sz="11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ja-JP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=−2</m:t>
                              </m:r>
                              <m:r>
                                <a:rPr lang="en-US" altLang="ja-JP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oMath>
                          </a14:m>
                          <a:endParaRPr lang="en-US" altLang="ja-JP" sz="11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表 10">
                <a:extLst>
                  <a:ext uri="{FF2B5EF4-FFF2-40B4-BE49-F238E27FC236}">
                    <a16:creationId xmlns:a16="http://schemas.microsoft.com/office/drawing/2014/main" id="{BC243A5B-13A6-C6C3-B4E5-591E03CE341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13379897"/>
                  </p:ext>
                </p:extLst>
              </p:nvPr>
            </p:nvGraphicFramePr>
            <p:xfrm>
              <a:off x="548680" y="6790370"/>
              <a:ext cx="5922442" cy="252518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6122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122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2525187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2" name="表 11">
            <a:extLst>
              <a:ext uri="{FF2B5EF4-FFF2-40B4-BE49-F238E27FC236}">
                <a16:creationId xmlns:a16="http://schemas.microsoft.com/office/drawing/2014/main" id="{7E59C732-FAB7-68A7-9ACB-885D875C854E}"/>
              </a:ext>
            </a:extLst>
          </p:cNvPr>
          <p:cNvGraphicFramePr>
            <a:graphicFrameLocks noGrp="1"/>
          </p:cNvGraphicFramePr>
          <p:nvPr/>
        </p:nvGraphicFramePr>
        <p:xfrm>
          <a:off x="4070685" y="8855909"/>
          <a:ext cx="2381970" cy="470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1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0137">
                <a:tc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表 15">
            <a:extLst>
              <a:ext uri="{FF2B5EF4-FFF2-40B4-BE49-F238E27FC236}">
                <a16:creationId xmlns:a16="http://schemas.microsoft.com/office/drawing/2014/main" id="{756C7524-F740-D698-A30C-118C34EA085E}"/>
              </a:ext>
            </a:extLst>
          </p:cNvPr>
          <p:cNvGraphicFramePr>
            <a:graphicFrameLocks noGrp="1"/>
          </p:cNvGraphicFramePr>
          <p:nvPr/>
        </p:nvGraphicFramePr>
        <p:xfrm>
          <a:off x="956513" y="8855909"/>
          <a:ext cx="2381970" cy="470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1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0137">
                <a:tc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5960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正方形/長方形 32"/>
          <p:cNvSpPr/>
          <p:nvPr/>
        </p:nvSpPr>
        <p:spPr>
          <a:xfrm>
            <a:off x="339924" y="0"/>
            <a:ext cx="6185420" cy="4486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050" dirty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Sophia Forest </a:t>
            </a:r>
            <a:r>
              <a:rPr lang="ja-JP" altLang="en-US" sz="1050" dirty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　中学２年数学　　</a:t>
            </a:r>
            <a:endParaRPr lang="en-US" altLang="ja-JP" sz="1050" dirty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algn="r"/>
            <a:r>
              <a:rPr lang="en-US" altLang="ja-JP" sz="1050" dirty="0">
                <a:latin typeface="HG丸ｺﾞｼｯｸM-PRO" pitchFamily="50" charset="-128"/>
                <a:ea typeface="HG丸ｺﾞｼｯｸM-PRO" pitchFamily="50" charset="-128"/>
              </a:rPr>
              <a:t>【</a:t>
            </a:r>
            <a:r>
              <a:rPr lang="ja-JP" altLang="en-US" sz="1050" dirty="0">
                <a:latin typeface="HG丸ｺﾞｼｯｸM-PRO" pitchFamily="50" charset="-128"/>
                <a:ea typeface="HG丸ｺﾞｼｯｸM-PRO" pitchFamily="50" charset="-128"/>
              </a:rPr>
              <a:t>練習問題</a:t>
            </a:r>
            <a:r>
              <a:rPr lang="en-US" altLang="ja-JP" sz="1050" dirty="0">
                <a:latin typeface="HG丸ｺﾞｼｯｸM-PRO" pitchFamily="50" charset="-128"/>
                <a:ea typeface="HG丸ｺﾞｼｯｸM-PRO" pitchFamily="50" charset="-128"/>
              </a:rPr>
              <a:t>】</a:t>
            </a:r>
            <a:r>
              <a:rPr lang="ja-JP" altLang="en-US" sz="1050" dirty="0">
                <a:latin typeface="HG丸ｺﾞｼｯｸM-PRO" pitchFamily="50" charset="-128"/>
                <a:ea typeface="HG丸ｺﾞｼｯｸM-PRO" pitchFamily="50" charset="-128"/>
              </a:rPr>
              <a:t>　１次関数（まとめ２）</a:t>
            </a:r>
            <a:endParaRPr lang="ja-JP" altLang="en-US" sz="1050" dirty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282831F6-1DA5-4F4A-852C-92CCEB776650}"/>
              </a:ext>
            </a:extLst>
          </p:cNvPr>
          <p:cNvSpPr/>
          <p:nvPr/>
        </p:nvSpPr>
        <p:spPr>
          <a:xfrm>
            <a:off x="339924" y="531678"/>
            <a:ext cx="6185420" cy="720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76E4FF5-3F5E-47EC-851E-077163054BBF}"/>
              </a:ext>
            </a:extLst>
          </p:cNvPr>
          <p:cNvSpPr/>
          <p:nvPr/>
        </p:nvSpPr>
        <p:spPr>
          <a:xfrm>
            <a:off x="339924" y="603686"/>
            <a:ext cx="424780" cy="36004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Impact" pitchFamily="34" charset="0"/>
              </a:rPr>
              <a:t>4</a:t>
            </a:r>
            <a:endParaRPr kumimoji="1" lang="ja-JP" altLang="en-US" dirty="0">
              <a:latin typeface="Impact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284D5D5E-55E1-4CAE-8539-DA169E701709}"/>
                  </a:ext>
                </a:extLst>
              </p:cNvPr>
              <p:cNvSpPr txBox="1"/>
              <p:nvPr/>
            </p:nvSpPr>
            <p:spPr>
              <a:xfrm>
                <a:off x="755179" y="652901"/>
                <a:ext cx="5762947" cy="1277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100" dirty="0"/>
                  <a:t>下の図のように、</a:t>
                </a:r>
                <a14:m>
                  <m:oMath xmlns:m="http://schemas.openxmlformats.org/officeDocument/2006/math">
                    <m:r>
                      <a:rPr lang="en-US" altLang="ja-JP" sz="11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ja-JP" altLang="en-US" sz="1100" dirty="0"/>
                  <a:t> 軸，</a:t>
                </a:r>
                <a:r>
                  <a:rPr lang="en-US" altLang="ja-JP" sz="1100" dirty="0"/>
                  <a:t> </a:t>
                </a:r>
                <a14:m>
                  <m:oMath xmlns:m="http://schemas.openxmlformats.org/officeDocument/2006/math">
                    <m:r>
                      <a:rPr lang="en-US" altLang="ja-JP" sz="11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ja-JP" altLang="en-US" sz="1100" dirty="0"/>
                  <a:t> 軸とそれぞれ点Ａ，Ｂで交わる直線①があります。点Ｏは原点です。</a:t>
                </a:r>
                <a:endParaRPr lang="en-US" altLang="ja-JP" sz="1100" dirty="0"/>
              </a:p>
              <a:p>
                <a:r>
                  <a:rPr lang="ja-JP" altLang="en-US" sz="1100" dirty="0"/>
                  <a:t>点Ｂの</a:t>
                </a:r>
                <a14:m>
                  <m:oMath xmlns:m="http://schemas.openxmlformats.org/officeDocument/2006/math">
                    <m:r>
                      <a:rPr lang="en-US" altLang="ja-JP" sz="11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ja-JP" altLang="en-US" sz="1100" dirty="0"/>
                  <a:t> 座標が４、△ＯＡＢの面積が１０のとき、直線①の式を求めなさい。</a:t>
                </a:r>
                <a:r>
                  <a:rPr lang="en-US" altLang="ja-JP" sz="1100" dirty="0"/>
                  <a:t> </a:t>
                </a:r>
              </a:p>
              <a:p>
                <a:r>
                  <a:rPr lang="en-US" altLang="ja-JP" sz="1100" dirty="0"/>
                  <a:t>【</a:t>
                </a:r>
                <a:r>
                  <a:rPr lang="ja-JP" altLang="en-US" sz="1100" dirty="0"/>
                  <a:t>レベル　★★☆</a:t>
                </a:r>
                <a:r>
                  <a:rPr lang="en-US" altLang="ja-JP" sz="1100" dirty="0"/>
                  <a:t>】(</a:t>
                </a:r>
                <a:r>
                  <a:rPr lang="ja-JP" altLang="en-US" sz="1100" dirty="0"/>
                  <a:t>平成２７年度　入試問題</a:t>
                </a:r>
                <a:r>
                  <a:rPr lang="en-US" altLang="ja-JP" sz="1100" dirty="0"/>
                  <a:t>)</a:t>
                </a:r>
              </a:p>
              <a:p>
                <a:endParaRPr lang="en-US" altLang="ja-JP" sz="1100" dirty="0"/>
              </a:p>
              <a:p>
                <a:endParaRPr lang="en-US" altLang="ja-JP" sz="1100" dirty="0"/>
              </a:p>
              <a:p>
                <a:endParaRPr lang="ja-JP" altLang="en-US" sz="1100" dirty="0"/>
              </a:p>
              <a:p>
                <a:endParaRPr lang="en-US" altLang="ja-JP" sz="1100" dirty="0"/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284D5D5E-55E1-4CAE-8539-DA169E701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179" y="652901"/>
                <a:ext cx="5762947" cy="1277273"/>
              </a:xfrm>
              <a:prstGeom prst="rect">
                <a:avLst/>
              </a:prstGeom>
              <a:blipFill>
                <a:blip r:embed="rId3"/>
                <a:stretch>
                  <a:fillRect t="-9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8" name="表 27">
            <a:extLst>
              <a:ext uri="{FF2B5EF4-FFF2-40B4-BE49-F238E27FC236}">
                <a16:creationId xmlns:a16="http://schemas.microsoft.com/office/drawing/2014/main" id="{82A0E6FE-420B-45A1-AEF8-05887777AE98}"/>
              </a:ext>
            </a:extLst>
          </p:cNvPr>
          <p:cNvGraphicFramePr>
            <a:graphicFrameLocks noGrp="1"/>
          </p:cNvGraphicFramePr>
          <p:nvPr/>
        </p:nvGraphicFramePr>
        <p:xfrm>
          <a:off x="4490574" y="3868812"/>
          <a:ext cx="2027552" cy="6076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7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76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図 4">
            <a:extLst>
              <a:ext uri="{FF2B5EF4-FFF2-40B4-BE49-F238E27FC236}">
                <a16:creationId xmlns:a16="http://schemas.microsoft.com/office/drawing/2014/main" id="{E354F009-9D76-0220-90D8-1B2056E97B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0125" y="1396111"/>
            <a:ext cx="2428875" cy="2200275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BB26E75-C3B1-0AE7-8D1F-8FF7981C5E37}"/>
              </a:ext>
            </a:extLst>
          </p:cNvPr>
          <p:cNvSpPr/>
          <p:nvPr/>
        </p:nvSpPr>
        <p:spPr>
          <a:xfrm>
            <a:off x="339924" y="4626992"/>
            <a:ext cx="6185420" cy="720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46255BA-0A8F-3DCC-5C24-1B6076CB85CC}"/>
              </a:ext>
            </a:extLst>
          </p:cNvPr>
          <p:cNvSpPr/>
          <p:nvPr/>
        </p:nvSpPr>
        <p:spPr>
          <a:xfrm>
            <a:off x="339924" y="4683098"/>
            <a:ext cx="424780" cy="36004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Impact" pitchFamily="34" charset="0"/>
              </a:rPr>
              <a:t>5</a:t>
            </a:r>
            <a:endParaRPr kumimoji="1" lang="ja-JP" altLang="en-US" dirty="0">
              <a:latin typeface="Impact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7D20F66E-1721-6C8E-844A-AEDBB9660206}"/>
                  </a:ext>
                </a:extLst>
              </p:cNvPr>
              <p:cNvSpPr txBox="1"/>
              <p:nvPr/>
            </p:nvSpPr>
            <p:spPr>
              <a:xfrm>
                <a:off x="764704" y="4727442"/>
                <a:ext cx="5760640" cy="1277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100" dirty="0"/>
                  <a:t>Ａさんの家から図書館に行く途中に学校がある。Ａさんは午後１時に家を出発し、一定の速さで走って学校に向かった。学校についてしばらく休けいをした後、学校から図書館までは一定の速さで歩き図書館に着いた。右の図はＡさんが家を出発してから</a:t>
                </a:r>
                <a14:m>
                  <m:oMath xmlns:m="http://schemas.openxmlformats.org/officeDocument/2006/math">
                    <m:r>
                      <a:rPr lang="en-US" altLang="ja-JP" sz="11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ja-JP" altLang="en-US" sz="1100" dirty="0"/>
                  <a:t>分間に進んだ道のりを</a:t>
                </a:r>
                <a14:m>
                  <m:oMath xmlns:m="http://schemas.openxmlformats.org/officeDocument/2006/math">
                    <m:r>
                      <a:rPr lang="en-US" altLang="ja-JP" sz="11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ja-JP" altLang="en-US" sz="1100" dirty="0"/>
                  <a:t> ｍとして、</a:t>
                </a:r>
                <a:r>
                  <a:rPr lang="en-US" altLang="ja-JP" sz="11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1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ja-JP" altLang="en-US" sz="1100" dirty="0"/>
                  <a:t>と</a:t>
                </a:r>
                <a14:m>
                  <m:oMath xmlns:m="http://schemas.openxmlformats.org/officeDocument/2006/math">
                    <m:r>
                      <a:rPr lang="en-US" altLang="ja-JP" sz="1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ja-JP" altLang="en-US" sz="1100" dirty="0"/>
                  <a:t> の関係をグラフにしたものである。</a:t>
                </a:r>
                <a:endParaRPr lang="en-US" altLang="ja-JP" sz="1100" dirty="0"/>
              </a:p>
              <a:p>
                <a:r>
                  <a:rPr lang="ja-JP" altLang="en-US" sz="1100" dirty="0"/>
                  <a:t>Ａさんが家を出発した後、Ａさんの兄が自転車で家を出発し、毎分２００ｍの速さで同じ道を通って図書館へ向かったところ、午後１時３５分にＡさんに追いついた。Ａさんの兄が家を出発した時刻を求めなさい。 </a:t>
                </a:r>
                <a:r>
                  <a:rPr lang="en-US" altLang="ja-JP" sz="1100" dirty="0"/>
                  <a:t>【</a:t>
                </a:r>
                <a:r>
                  <a:rPr lang="ja-JP" altLang="en-US" sz="1100" dirty="0"/>
                  <a:t>レベル　★★★</a:t>
                </a:r>
                <a:r>
                  <a:rPr lang="en-US" altLang="ja-JP" sz="1100" dirty="0"/>
                  <a:t>】</a:t>
                </a: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7D20F66E-1721-6C8E-844A-AEDBB96602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704" y="4727442"/>
                <a:ext cx="5760640" cy="1277273"/>
              </a:xfrm>
              <a:prstGeom prst="rect">
                <a:avLst/>
              </a:prstGeom>
              <a:blipFill>
                <a:blip r:embed="rId6"/>
                <a:stretch>
                  <a:fillRect r="-1587" b="-14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E5BDFF4B-5E84-ACC4-E6CC-4FA682E2B4A0}"/>
              </a:ext>
            </a:extLst>
          </p:cNvPr>
          <p:cNvGraphicFramePr>
            <a:graphicFrameLocks noGrp="1"/>
          </p:cNvGraphicFramePr>
          <p:nvPr/>
        </p:nvGraphicFramePr>
        <p:xfrm>
          <a:off x="4004037" y="8639037"/>
          <a:ext cx="2381970" cy="6429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1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29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1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" name="図 7">
            <a:extLst>
              <a:ext uri="{FF2B5EF4-FFF2-40B4-BE49-F238E27FC236}">
                <a16:creationId xmlns:a16="http://schemas.microsoft.com/office/drawing/2014/main" id="{D4175B2D-0CAE-2C4E-729D-25F29B35B2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80588" y="5974245"/>
            <a:ext cx="2805419" cy="169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136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正方形/長方形 32"/>
          <p:cNvSpPr/>
          <p:nvPr/>
        </p:nvSpPr>
        <p:spPr>
          <a:xfrm>
            <a:off x="339924" y="0"/>
            <a:ext cx="6185420" cy="4486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050" dirty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Sophia Forest </a:t>
            </a:r>
            <a:r>
              <a:rPr lang="ja-JP" altLang="en-US" sz="1050" dirty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　中学２年数学　　</a:t>
            </a:r>
            <a:endParaRPr lang="en-US" altLang="ja-JP" sz="1050" dirty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algn="r"/>
            <a:r>
              <a:rPr lang="ja-JP" altLang="en-US" sz="1050" dirty="0">
                <a:latin typeface="HG丸ｺﾞｼｯｸM-PRO" pitchFamily="50" charset="-128"/>
                <a:ea typeface="HG丸ｺﾞｼｯｸM-PRO" pitchFamily="50" charset="-128"/>
              </a:rPr>
              <a:t>１次関数④　１次関数の変域</a:t>
            </a:r>
            <a:endParaRPr lang="ja-JP" altLang="en-US" sz="1050" dirty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339924" y="542089"/>
            <a:ext cx="6185420" cy="720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339924" y="598195"/>
            <a:ext cx="424780" cy="36004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Impact" pitchFamily="34" charset="0"/>
              </a:rPr>
              <a:t>3</a:t>
            </a:r>
            <a:endParaRPr kumimoji="1" lang="ja-JP" altLang="en-US" dirty="0">
              <a:latin typeface="Impact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64704" y="621027"/>
            <a:ext cx="57606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/>
              <a:t>次の１次関数のグラフをかきなさい。</a:t>
            </a:r>
            <a:endParaRPr lang="en-US" altLang="ja-JP" sz="1100" dirty="0"/>
          </a:p>
          <a:p>
            <a:r>
              <a:rPr lang="en-US" altLang="ja-JP" sz="1100" dirty="0"/>
              <a:t>【</a:t>
            </a:r>
            <a:r>
              <a:rPr lang="ja-JP" altLang="en-US" sz="1100" dirty="0"/>
              <a:t>レベル　★★☆</a:t>
            </a:r>
            <a:r>
              <a:rPr lang="en-US" altLang="ja-JP" sz="1100" dirty="0"/>
              <a:t>】</a:t>
            </a:r>
            <a:r>
              <a:rPr lang="ja-JP" altLang="en-US" sz="1100" dirty="0"/>
              <a:t> </a:t>
            </a:r>
            <a:endParaRPr lang="en-US" altLang="ja-JP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559532" y="1129158"/>
                <a:ext cx="5746204" cy="2151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（"/>
                        <m:endChr m:val="）"/>
                        <m:ctrlPr>
                          <a:rPr lang="ja-JP" altLang="en-US" sz="11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ja-JP" altLang="en-US" sz="11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１</m:t>
                        </m:r>
                      </m:e>
                    </m:d>
                    <m:r>
                      <a:rPr lang="ja-JP" altLang="en-US" sz="1100" i="1">
                        <a:solidFill>
                          <a:prstClr val="black"/>
                        </a:solidFill>
                        <a:latin typeface="Cambria Math"/>
                      </a:rPr>
                      <m:t>　</m:t>
                    </m:r>
                    <m:r>
                      <a:rPr lang="en-US" altLang="ja-JP" sz="11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altLang="ja-JP" sz="1100" i="1">
                        <a:solidFill>
                          <a:prstClr val="black"/>
                        </a:solidFill>
                        <a:latin typeface="Cambria Math"/>
                      </a:rPr>
                      <m:t>=2</m:t>
                    </m:r>
                    <m:r>
                      <a:rPr lang="en-US" altLang="ja-JP" sz="11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altLang="ja-JP" sz="11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ja-JP" altLang="en-US" sz="1100" dirty="0">
                    <a:solidFill>
                      <a:prstClr val="black"/>
                    </a:solidFill>
                  </a:rPr>
                  <a:t>　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11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1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−2&lt;</m:t>
                        </m:r>
                        <m:r>
                          <a:rPr lang="en-US" altLang="ja-JP" sz="11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ja-JP" altLang="en-US" sz="1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≦</m:t>
                        </m:r>
                        <m:r>
                          <a:rPr lang="en-US" altLang="ja-JP" sz="11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altLang="ja-JP" sz="1100" dirty="0">
                    <a:solidFill>
                      <a:prstClr val="black"/>
                    </a:solidFill>
                  </a:rPr>
                  <a:t>    </a:t>
                </a:r>
                <a:br>
                  <a:rPr lang="en-US" altLang="ja-JP" sz="1100" dirty="0">
                    <a:solidFill>
                      <a:prstClr val="black"/>
                    </a:solidFill>
                  </a:rPr>
                </a:br>
                <a:r>
                  <a:rPr lang="en-US" altLang="ja-JP" sz="1100" dirty="0">
                    <a:solidFill>
                      <a:prstClr val="black"/>
                    </a:solidFill>
                  </a:rPr>
                  <a:t>                      </a:t>
                </a:r>
              </a:p>
              <a:p>
                <a:r>
                  <a:rPr lang="en-US" altLang="ja-JP" sz="1100" dirty="0">
                    <a:solidFill>
                      <a:prstClr val="black"/>
                    </a:solidFill>
                  </a:rPr>
                  <a:t>                            </a:t>
                </a:r>
              </a:p>
              <a:p>
                <a:endParaRPr lang="en-US" altLang="ja-JP" sz="1100" dirty="0">
                  <a:solidFill>
                    <a:prstClr val="black"/>
                  </a:solidFill>
                </a:endParaRPr>
              </a:p>
              <a:p>
                <a:endParaRPr lang="en-US" altLang="ja-JP" sz="1100" dirty="0">
                  <a:solidFill>
                    <a:prstClr val="black"/>
                  </a:solidFill>
                </a:endParaRPr>
              </a:p>
              <a:p>
                <a:endParaRPr lang="en-US" altLang="ja-JP" sz="1100" dirty="0">
                  <a:solidFill>
                    <a:prstClr val="black"/>
                  </a:solidFill>
                </a:endParaRPr>
              </a:p>
              <a:p>
                <a:endParaRPr lang="en-US" altLang="ja-JP" sz="1100" dirty="0">
                  <a:solidFill>
                    <a:prstClr val="black"/>
                  </a:solidFill>
                </a:endParaRPr>
              </a:p>
              <a:p>
                <a:endParaRPr lang="en-US" altLang="ja-JP" sz="1100" dirty="0">
                  <a:solidFill>
                    <a:prstClr val="black"/>
                  </a:solidFill>
                </a:endParaRPr>
              </a:p>
              <a:p>
                <a:endParaRPr lang="en-US" altLang="ja-JP" sz="1100" dirty="0">
                  <a:solidFill>
                    <a:prstClr val="black"/>
                  </a:solidFill>
                </a:endParaRPr>
              </a:p>
              <a:p>
                <a:endParaRPr lang="en-US" altLang="ja-JP" sz="1100" dirty="0">
                  <a:solidFill>
                    <a:prstClr val="black"/>
                  </a:solidFill>
                </a:endParaRPr>
              </a:p>
              <a:p>
                <a:endParaRPr lang="en-US" altLang="ja-JP" sz="1100" dirty="0">
                  <a:solidFill>
                    <a:prstClr val="black"/>
                  </a:solidFill>
                </a:endParaRPr>
              </a:p>
              <a:p>
                <a:r>
                  <a:rPr lang="ja-JP" altLang="en-US" sz="1100" dirty="0">
                    <a:solidFill>
                      <a:prstClr val="black"/>
                    </a:solidFill>
                  </a:rPr>
                  <a:t>（２）　</a:t>
                </a:r>
                <a14:m>
                  <m:oMath xmlns:m="http://schemas.openxmlformats.org/officeDocument/2006/math">
                    <m:r>
                      <a:rPr lang="en-US" altLang="ja-JP" sz="11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altLang="ja-JP" sz="1100" i="1">
                        <a:solidFill>
                          <a:prstClr val="black"/>
                        </a:solidFill>
                        <a:latin typeface="Cambria Math"/>
                      </a:rPr>
                      <m:t>=−</m:t>
                    </m:r>
                    <m:r>
                      <a:rPr lang="en-US" altLang="ja-JP" sz="1100" b="0" i="1" smtClean="0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altLang="ja-JP" sz="11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ja-JP" altLang="en-US" sz="1100" dirty="0">
                    <a:solidFill>
                      <a:prstClr val="black"/>
                    </a:solidFill>
                  </a:rPr>
                  <a:t>　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1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11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ja-JP" altLang="en-US" sz="1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≦</m:t>
                        </m:r>
                        <m:r>
                          <a:rPr lang="en-US" altLang="ja-JP" sz="1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11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&lt;2</m:t>
                        </m:r>
                      </m:e>
                    </m:d>
                  </m:oMath>
                </a14:m>
                <a:endParaRPr lang="en-US" altLang="ja-JP" sz="11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32" y="1129158"/>
                <a:ext cx="5746204" cy="2151871"/>
              </a:xfrm>
              <a:prstGeom prst="rect">
                <a:avLst/>
              </a:prstGeom>
              <a:blipFill>
                <a:blip r:embed="rId3"/>
                <a:stretch>
                  <a:fillRect b="-5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1" r="6551" b="9172"/>
          <a:stretch/>
        </p:blipFill>
        <p:spPr bwMode="auto">
          <a:xfrm>
            <a:off x="2874095" y="1266212"/>
            <a:ext cx="3651249" cy="3406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8A703198-791D-4FF5-A52E-93089685877A}"/>
                  </a:ext>
                </a:extLst>
              </p:cNvPr>
              <p:cNvSpPr txBox="1"/>
              <p:nvPr/>
            </p:nvSpPr>
            <p:spPr>
              <a:xfrm>
                <a:off x="764704" y="5145485"/>
                <a:ext cx="5760640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100" dirty="0"/>
                  <a:t>１次関数</a:t>
                </a:r>
                <a14:m>
                  <m:oMath xmlns:m="http://schemas.openxmlformats.org/officeDocument/2006/math">
                    <m:r>
                      <a:rPr lang="en-US" altLang="ja-JP" sz="11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11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1100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altLang="ja-JP" sz="11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11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ja-JP" sz="11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1100" dirty="0"/>
                  <a:t>は、</a:t>
                </a:r>
                <a14:m>
                  <m:oMath xmlns:m="http://schemas.openxmlformats.org/officeDocument/2006/math">
                    <m:r>
                      <a:rPr lang="en-US" altLang="ja-JP" sz="11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ja-JP" altLang="en-US" sz="1100" i="1">
                        <a:latin typeface="Cambria Math" panose="02040503050406030204" pitchFamily="18" charset="0"/>
                      </a:rPr>
                      <m:t>＜</m:t>
                    </m:r>
                    <m:r>
                      <a:rPr lang="en-US" altLang="ja-JP" sz="11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ja-JP" altLang="en-US" sz="1100" dirty="0"/>
                  <a:t> であり、</a:t>
                </a:r>
                <a14:m>
                  <m:oMath xmlns:m="http://schemas.openxmlformats.org/officeDocument/2006/math">
                    <m:r>
                      <a:rPr lang="en-US" altLang="ja-JP" sz="11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11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1100" dirty="0"/>
                  <a:t>の変域が</a:t>
                </a:r>
                <a14:m>
                  <m:oMath xmlns:m="http://schemas.openxmlformats.org/officeDocument/2006/math">
                    <m:r>
                      <a:rPr lang="en-US" altLang="ja-JP" sz="1100" i="1">
                        <a:latin typeface="Cambria Math" panose="02040503050406030204" pitchFamily="18" charset="0"/>
                      </a:rPr>
                      <m:t>−5</m:t>
                    </m:r>
                    <m:r>
                      <a:rPr lang="ja-JP" altLang="en-US" sz="1100" i="1">
                        <a:latin typeface="Cambria Math" panose="02040503050406030204" pitchFamily="18" charset="0"/>
                      </a:rPr>
                      <m:t>≦</m:t>
                    </m:r>
                    <m:r>
                      <a:rPr lang="en-US" altLang="ja-JP" sz="11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ja-JP" altLang="en-US" sz="1100" i="1">
                        <a:latin typeface="Cambria Math" panose="02040503050406030204" pitchFamily="18" charset="0"/>
                      </a:rPr>
                      <m:t>≦</m:t>
                    </m:r>
                    <m:r>
                      <a:rPr lang="en-US" altLang="ja-JP" sz="1100" i="1">
                        <a:latin typeface="Cambria Math" panose="02040503050406030204" pitchFamily="18" charset="0"/>
                      </a:rPr>
                      <m:t>0 </m:t>
                    </m:r>
                    <m:r>
                      <a:rPr lang="ja-JP" altLang="en-US" sz="1100" i="1">
                        <a:latin typeface="Cambria Math" panose="02040503050406030204" pitchFamily="18" charset="0"/>
                      </a:rPr>
                      <m:t>のとき、</m:t>
                    </m:r>
                    <m:r>
                      <a:rPr lang="en-US" altLang="ja-JP" sz="11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11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ja-JP" altLang="en-US" sz="1100" dirty="0"/>
                      <m:t>の変域が</m:t>
                    </m:r>
                    <m:r>
                      <a:rPr lang="en-US" altLang="ja-JP" sz="1100" i="1">
                        <a:latin typeface="Cambria Math" panose="02040503050406030204" pitchFamily="18" charset="0"/>
                      </a:rPr>
                      <m:t>−1</m:t>
                    </m:r>
                    <m:r>
                      <a:rPr lang="ja-JP" altLang="en-US" sz="1100" i="1">
                        <a:latin typeface="Cambria Math" panose="02040503050406030204" pitchFamily="18" charset="0"/>
                      </a:rPr>
                      <m:t>≦</m:t>
                    </m:r>
                    <m:r>
                      <a:rPr lang="en-US" altLang="ja-JP" sz="11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ja-JP" altLang="en-US" sz="1100" i="1">
                        <a:latin typeface="Cambria Math" panose="02040503050406030204" pitchFamily="18" charset="0"/>
                      </a:rPr>
                      <m:t>≦</m:t>
                    </m:r>
                    <m:r>
                      <a:rPr lang="en-US" altLang="ja-JP" sz="1100" i="1">
                        <a:latin typeface="Cambria Math" panose="02040503050406030204" pitchFamily="18" charset="0"/>
                      </a:rPr>
                      <m:t>9 </m:t>
                    </m:r>
                    <m:r>
                      <a:rPr lang="ja-JP" altLang="en-US" sz="1100" i="1">
                        <a:latin typeface="Cambria Math" panose="02040503050406030204" pitchFamily="18" charset="0"/>
                      </a:rPr>
                      <m:t>である。</m:t>
                    </m:r>
                    <m:r>
                      <a:rPr lang="en-US" altLang="ja-JP" sz="11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ja-JP" altLang="en-US" sz="1100" i="1">
                        <a:latin typeface="Cambria Math" panose="02040503050406030204" pitchFamily="18" charset="0"/>
                      </a:rPr>
                      <m:t>，</m:t>
                    </m:r>
                    <m:r>
                      <a:rPr lang="en-US" altLang="ja-JP" sz="11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ja-JP" sz="11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ja-JP" altLang="en-US" sz="1100" i="1">
                        <a:latin typeface="Cambria Math" panose="02040503050406030204" pitchFamily="18" charset="0"/>
                      </a:rPr>
                      <m:t>の値を求めなさい。</m:t>
                    </m:r>
                  </m:oMath>
                </a14:m>
                <a:r>
                  <a:rPr lang="en-US" altLang="ja-JP" sz="1100" dirty="0"/>
                  <a:t>【</a:t>
                </a:r>
                <a:r>
                  <a:rPr lang="ja-JP" altLang="en-US" sz="1100" dirty="0"/>
                  <a:t>レベル　★★★</a:t>
                </a:r>
                <a:r>
                  <a:rPr lang="en-US" altLang="ja-JP" sz="1100" dirty="0"/>
                  <a:t>】</a:t>
                </a:r>
              </a:p>
              <a:p>
                <a:pPr>
                  <a:lnSpc>
                    <a:spcPct val="100000"/>
                  </a:lnSpc>
                </a:pPr>
                <a:endParaRPr lang="en-US" altLang="ja-JP" sz="1100" dirty="0"/>
              </a:p>
              <a:p>
                <a:pPr>
                  <a:lnSpc>
                    <a:spcPts val="3000"/>
                  </a:lnSpc>
                </a:pPr>
                <a:endParaRPr lang="ja-JP" altLang="en-US" sz="11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8A703198-791D-4FF5-A52E-9308968587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704" y="5145485"/>
                <a:ext cx="5760640" cy="984885"/>
              </a:xfrm>
              <a:prstGeom prst="rect">
                <a:avLst/>
              </a:prstGeom>
              <a:blipFill>
                <a:blip r:embed="rId5"/>
                <a:stretch>
                  <a:fillRect t="-123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81E8762B-69FB-4719-83C3-B89B281E8075}"/>
              </a:ext>
            </a:extLst>
          </p:cNvPr>
          <p:cNvSpPr/>
          <p:nvPr/>
        </p:nvSpPr>
        <p:spPr>
          <a:xfrm>
            <a:off x="339924" y="5016459"/>
            <a:ext cx="6185420" cy="720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78FFD6FC-CB77-42F7-BA22-62012E42F2E3}"/>
              </a:ext>
            </a:extLst>
          </p:cNvPr>
          <p:cNvSpPr/>
          <p:nvPr/>
        </p:nvSpPr>
        <p:spPr>
          <a:xfrm>
            <a:off x="339924" y="5088467"/>
            <a:ext cx="424780" cy="36004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Impact" pitchFamily="34" charset="0"/>
              </a:rPr>
              <a:t>4</a:t>
            </a:r>
            <a:endParaRPr kumimoji="1" lang="ja-JP" altLang="en-US" dirty="0">
              <a:latin typeface="Impact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" name="表 26">
                <a:extLst>
                  <a:ext uri="{FF2B5EF4-FFF2-40B4-BE49-F238E27FC236}">
                    <a16:creationId xmlns:a16="http://schemas.microsoft.com/office/drawing/2014/main" id="{D0BFB00C-97AA-4025-A974-B94687A156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85494964"/>
                  </p:ext>
                </p:extLst>
              </p:nvPr>
            </p:nvGraphicFramePr>
            <p:xfrm>
              <a:off x="3416728" y="8776973"/>
              <a:ext cx="2889008" cy="52051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4450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4450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20518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ja-JP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altLang="ja-JP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</m:oMath>
                            </m:oMathPara>
                          </a14:m>
                          <a:endParaRPr kumimoji="1" lang="ja-JP" altLang="en-US" sz="1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ja-JP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altLang="ja-JP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</m:oMath>
                            </m:oMathPara>
                          </a14:m>
                          <a:endParaRPr kumimoji="1" lang="ja-JP" altLang="en-US" sz="1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7" name="表 26">
                <a:extLst>
                  <a:ext uri="{FF2B5EF4-FFF2-40B4-BE49-F238E27FC236}">
                    <a16:creationId xmlns:a16="http://schemas.microsoft.com/office/drawing/2014/main" id="{D0BFB00C-97AA-4025-A974-B94687A156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85494964"/>
                  </p:ext>
                </p:extLst>
              </p:nvPr>
            </p:nvGraphicFramePr>
            <p:xfrm>
              <a:off x="3416728" y="8776973"/>
              <a:ext cx="2889008" cy="52051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4450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4450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20518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420" t="-1149" r="-100420" b="-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100844" t="-1149" r="-844" b="-22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41266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39925" y="543486"/>
            <a:ext cx="6185420" cy="720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339925" y="599592"/>
            <a:ext cx="424780" cy="36004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Impact" pitchFamily="34" charset="0"/>
              </a:rPr>
              <a:t>1</a:t>
            </a:r>
            <a:endParaRPr kumimoji="1" lang="ja-JP" altLang="en-US" dirty="0">
              <a:latin typeface="Impact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64705" y="664956"/>
            <a:ext cx="5760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/>
              <a:t>次の直線の式を求めなさい。 </a:t>
            </a:r>
            <a:r>
              <a:rPr lang="en-US" altLang="ja-JP" sz="1100" dirty="0"/>
              <a:t>【</a:t>
            </a:r>
            <a:r>
              <a:rPr lang="ja-JP" altLang="en-US" sz="1100" dirty="0"/>
              <a:t>レベル　★☆☆</a:t>
            </a:r>
            <a:r>
              <a:rPr lang="en-US" altLang="ja-JP" sz="1100" dirty="0"/>
              <a:t>】</a:t>
            </a:r>
          </a:p>
        </p:txBody>
      </p:sp>
      <p:sp>
        <p:nvSpPr>
          <p:cNvPr id="33" name="正方形/長方形 32"/>
          <p:cNvSpPr/>
          <p:nvPr/>
        </p:nvSpPr>
        <p:spPr>
          <a:xfrm>
            <a:off x="339924" y="0"/>
            <a:ext cx="6185420" cy="4486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050" dirty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Sophia Forest </a:t>
            </a:r>
            <a:r>
              <a:rPr lang="ja-JP" altLang="en-US" sz="1050" dirty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　中学２年数学　　　　 </a:t>
            </a:r>
            <a:endParaRPr lang="en-US" altLang="ja-JP" sz="1050" dirty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algn="r"/>
            <a:r>
              <a:rPr lang="ja-JP" altLang="en-US" sz="1050" dirty="0">
                <a:latin typeface="HG丸ｺﾞｼｯｸM-PRO" pitchFamily="50" charset="-128"/>
                <a:ea typeface="HG丸ｺﾞｼｯｸM-PRO" pitchFamily="50" charset="-128"/>
              </a:rPr>
              <a:t>１次関数⑤　グラフと直線の式</a:t>
            </a:r>
            <a:endParaRPr lang="ja-JP" altLang="en-US" sz="1050" dirty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graphicFrame>
        <p:nvGraphicFramePr>
          <p:cNvPr id="43" name="表 42"/>
          <p:cNvGraphicFramePr>
            <a:graphicFrameLocks noGrp="1"/>
          </p:cNvGraphicFramePr>
          <p:nvPr/>
        </p:nvGraphicFramePr>
        <p:xfrm>
          <a:off x="405344" y="1015736"/>
          <a:ext cx="6120000" cy="25909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90985">
                <a:tc>
                  <a:txBody>
                    <a:bodyPr/>
                    <a:lstStyle/>
                    <a:p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（１）　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</a:rPr>
                        <a:t>点（２，５）を通り、傾きが３の直線の式</a:t>
                      </a:r>
                      <a:endParaRPr lang="en-US" altLang="ja-JP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（２）　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</a:rPr>
                        <a:t>点（２，１）を通り、傾きが－３の直線の式</a:t>
                      </a:r>
                      <a:endParaRPr lang="en-US" altLang="ja-JP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6" name="表 45"/>
          <p:cNvGraphicFramePr>
            <a:graphicFrameLocks noGrp="1"/>
          </p:cNvGraphicFramePr>
          <p:nvPr/>
        </p:nvGraphicFramePr>
        <p:xfrm>
          <a:off x="4070686" y="3073585"/>
          <a:ext cx="2381970" cy="470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1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0137">
                <a:tc>
                  <a:txBody>
                    <a:bodyPr/>
                    <a:lstStyle/>
                    <a:p>
                      <a:pPr algn="l"/>
                      <a:endParaRPr kumimoji="1" lang="ja-JP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8" name="表 47"/>
          <p:cNvGraphicFramePr>
            <a:graphicFrameLocks noGrp="1"/>
          </p:cNvGraphicFramePr>
          <p:nvPr/>
        </p:nvGraphicFramePr>
        <p:xfrm>
          <a:off x="956514" y="3073585"/>
          <a:ext cx="2381970" cy="470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1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0137">
                <a:tc>
                  <a:txBody>
                    <a:bodyPr/>
                    <a:lstStyle/>
                    <a:p>
                      <a:pPr algn="l"/>
                      <a:endParaRPr kumimoji="1" lang="ja-JP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E6A89B47-F3D1-42BF-8331-1DEA0480ADF2}"/>
              </a:ext>
            </a:extLst>
          </p:cNvPr>
          <p:cNvSpPr/>
          <p:nvPr/>
        </p:nvSpPr>
        <p:spPr>
          <a:xfrm>
            <a:off x="339924" y="3700330"/>
            <a:ext cx="6185420" cy="720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D1E86E17-F673-48B6-82C2-0675B9F87C20}"/>
              </a:ext>
            </a:extLst>
          </p:cNvPr>
          <p:cNvSpPr/>
          <p:nvPr/>
        </p:nvSpPr>
        <p:spPr>
          <a:xfrm>
            <a:off x="339924" y="3756436"/>
            <a:ext cx="424780" cy="36004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Impact" pitchFamily="34" charset="0"/>
              </a:rPr>
              <a:t>2</a:t>
            </a:r>
            <a:endParaRPr kumimoji="1" lang="ja-JP" altLang="en-US" dirty="0">
              <a:latin typeface="Impact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92B7903-EA06-4C0D-853C-7DC32C87F57C}"/>
              </a:ext>
            </a:extLst>
          </p:cNvPr>
          <p:cNvSpPr txBox="1"/>
          <p:nvPr/>
        </p:nvSpPr>
        <p:spPr>
          <a:xfrm>
            <a:off x="764704" y="3821800"/>
            <a:ext cx="5760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/>
              <a:t>次の２点を通る直線の式を求めなさい。</a:t>
            </a:r>
            <a:r>
              <a:rPr lang="en-US" altLang="ja-JP" sz="1100" dirty="0"/>
              <a:t>【</a:t>
            </a:r>
            <a:r>
              <a:rPr lang="ja-JP" altLang="en-US" sz="1100" dirty="0"/>
              <a:t>レベル　★☆☆</a:t>
            </a:r>
            <a:r>
              <a:rPr lang="en-US" altLang="ja-JP" sz="1100" dirty="0"/>
              <a:t>】</a:t>
            </a:r>
          </a:p>
        </p:txBody>
      </p:sp>
      <p:graphicFrame>
        <p:nvGraphicFramePr>
          <p:cNvPr id="19" name="表 18">
            <a:extLst>
              <a:ext uri="{FF2B5EF4-FFF2-40B4-BE49-F238E27FC236}">
                <a16:creationId xmlns:a16="http://schemas.microsoft.com/office/drawing/2014/main" id="{9BDD1D6F-9506-44A1-A408-6B5D8535E22D}"/>
              </a:ext>
            </a:extLst>
          </p:cNvPr>
          <p:cNvGraphicFramePr>
            <a:graphicFrameLocks noGrp="1"/>
          </p:cNvGraphicFramePr>
          <p:nvPr/>
        </p:nvGraphicFramePr>
        <p:xfrm>
          <a:off x="405344" y="4211346"/>
          <a:ext cx="6120000" cy="5050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25187">
                <a:tc>
                  <a:txBody>
                    <a:bodyPr/>
                    <a:lstStyle/>
                    <a:p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（１）　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</a:rPr>
                        <a:t>（１，１），（３，５）</a:t>
                      </a:r>
                      <a:endParaRPr lang="en-US" altLang="ja-JP" sz="11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altLang="ja-JP" sz="11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altLang="ja-JP" sz="11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altLang="ja-JP" sz="11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altLang="ja-JP" sz="11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altLang="ja-JP" sz="11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altLang="ja-JP" sz="11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altLang="ja-JP" sz="11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altLang="ja-JP" sz="11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altLang="ja-JP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（２）　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</a:rPr>
                        <a:t>（２，５），（４，９）</a:t>
                      </a:r>
                      <a:endParaRPr lang="en-US" altLang="ja-JP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51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（３）　</a:t>
                      </a:r>
                      <a:r>
                        <a:rPr lang="ja-JP" altLang="en-US" sz="1100" dirty="0"/>
                        <a:t>（１，４），（３，－２）　</a:t>
                      </a:r>
                      <a:endParaRPr lang="en-US" altLang="ja-JP" sz="1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（４）　</a:t>
                      </a:r>
                      <a:r>
                        <a:rPr lang="ja-JP" altLang="en-US" sz="1100" dirty="0"/>
                        <a:t>（－３，２），（２，７）　</a:t>
                      </a:r>
                      <a:endParaRPr lang="en-US" altLang="ja-JP" sz="1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" name="表 19">
            <a:extLst>
              <a:ext uri="{FF2B5EF4-FFF2-40B4-BE49-F238E27FC236}">
                <a16:creationId xmlns:a16="http://schemas.microsoft.com/office/drawing/2014/main" id="{871450BB-5C77-4BF3-9ECD-876B65EBCC8B}"/>
              </a:ext>
            </a:extLst>
          </p:cNvPr>
          <p:cNvGraphicFramePr>
            <a:graphicFrameLocks noGrp="1"/>
          </p:cNvGraphicFramePr>
          <p:nvPr/>
        </p:nvGraphicFramePr>
        <p:xfrm>
          <a:off x="4070686" y="8854514"/>
          <a:ext cx="2381970" cy="470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1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0137">
                <a:tc>
                  <a:txBody>
                    <a:bodyPr/>
                    <a:lstStyle/>
                    <a:p>
                      <a:pPr algn="l"/>
                      <a:endParaRPr kumimoji="1" lang="ja-JP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表 20">
            <a:extLst>
              <a:ext uri="{FF2B5EF4-FFF2-40B4-BE49-F238E27FC236}">
                <a16:creationId xmlns:a16="http://schemas.microsoft.com/office/drawing/2014/main" id="{B7833309-C294-4CD3-A835-9DC7C37F2CC9}"/>
              </a:ext>
            </a:extLst>
          </p:cNvPr>
          <p:cNvGraphicFramePr>
            <a:graphicFrameLocks noGrp="1"/>
          </p:cNvGraphicFramePr>
          <p:nvPr/>
        </p:nvGraphicFramePr>
        <p:xfrm>
          <a:off x="4070686" y="6196084"/>
          <a:ext cx="2381970" cy="470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1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0137">
                <a:tc>
                  <a:txBody>
                    <a:bodyPr/>
                    <a:lstStyle/>
                    <a:p>
                      <a:pPr algn="l"/>
                      <a:endParaRPr kumimoji="1" lang="ja-JP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" name="表 26">
            <a:extLst>
              <a:ext uri="{FF2B5EF4-FFF2-40B4-BE49-F238E27FC236}">
                <a16:creationId xmlns:a16="http://schemas.microsoft.com/office/drawing/2014/main" id="{9961B72E-4D1B-4484-BF56-DA45A3FA02DE}"/>
              </a:ext>
            </a:extLst>
          </p:cNvPr>
          <p:cNvGraphicFramePr>
            <a:graphicFrameLocks noGrp="1"/>
          </p:cNvGraphicFramePr>
          <p:nvPr/>
        </p:nvGraphicFramePr>
        <p:xfrm>
          <a:off x="956514" y="8854514"/>
          <a:ext cx="2381970" cy="470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1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0137">
                <a:tc>
                  <a:txBody>
                    <a:bodyPr/>
                    <a:lstStyle/>
                    <a:p>
                      <a:pPr algn="l"/>
                      <a:endParaRPr kumimoji="1" lang="ja-JP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8" name="表 27">
            <a:extLst>
              <a:ext uri="{FF2B5EF4-FFF2-40B4-BE49-F238E27FC236}">
                <a16:creationId xmlns:a16="http://schemas.microsoft.com/office/drawing/2014/main" id="{AEB397E6-92B0-40FE-A7CB-093D98F33A75}"/>
              </a:ext>
            </a:extLst>
          </p:cNvPr>
          <p:cNvGraphicFramePr>
            <a:graphicFrameLocks noGrp="1"/>
          </p:cNvGraphicFramePr>
          <p:nvPr/>
        </p:nvGraphicFramePr>
        <p:xfrm>
          <a:off x="956514" y="6196084"/>
          <a:ext cx="2381970" cy="470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1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0137">
                <a:tc>
                  <a:txBody>
                    <a:bodyPr/>
                    <a:lstStyle/>
                    <a:p>
                      <a:pPr algn="l"/>
                      <a:endParaRPr kumimoji="1" lang="ja-JP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3582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39924" y="542089"/>
            <a:ext cx="6185420" cy="720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339924" y="598195"/>
            <a:ext cx="424780" cy="36004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Impact" pitchFamily="34" charset="0"/>
              </a:rPr>
              <a:t>3</a:t>
            </a:r>
            <a:endParaRPr kumimoji="1" lang="ja-JP" altLang="en-US" dirty="0">
              <a:latin typeface="Impact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764704" y="663559"/>
                <a:ext cx="576064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ja-JP" altLang="en-US" sz="1100" b="0" dirty="0">
                    <a:solidFill>
                      <a:schemeClr val="tx1"/>
                    </a:solidFill>
                  </a:rPr>
                  <a:t>直線</a:t>
                </a:r>
                <a14:m>
                  <m:oMath xmlns:m="http://schemas.openxmlformats.org/officeDocument/2006/math">
                    <m:r>
                      <a:rPr lang="en-US" altLang="ja-JP" sz="11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11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=−2</m:t>
                    </m:r>
                    <m:r>
                      <a:rPr lang="en-US" altLang="ja-JP" sz="11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1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+1 </m:t>
                    </m:r>
                    <m:r>
                      <a:rPr lang="en-US" altLang="ja-JP" sz="11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1100" b="0" dirty="0">
                    <a:solidFill>
                      <a:schemeClr val="tx1"/>
                    </a:solidFill>
                  </a:rPr>
                  <a:t>と平行で点（３，－１）を通る直線の式を求めなさい</a:t>
                </a:r>
                <a:r>
                  <a:rPr lang="ja-JP" altLang="en-US" sz="1100" dirty="0"/>
                  <a:t>。 </a:t>
                </a:r>
                <a:r>
                  <a:rPr lang="en-US" altLang="ja-JP" sz="1100" dirty="0"/>
                  <a:t>【</a:t>
                </a:r>
                <a:r>
                  <a:rPr lang="ja-JP" altLang="en-US" sz="1100" dirty="0"/>
                  <a:t>レベル　★★☆</a:t>
                </a:r>
                <a:r>
                  <a:rPr lang="en-US" altLang="ja-JP" sz="1100" dirty="0"/>
                  <a:t>】</a:t>
                </a:r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704" y="663559"/>
                <a:ext cx="5760640" cy="261610"/>
              </a:xfrm>
              <a:prstGeom prst="rect">
                <a:avLst/>
              </a:prstGeom>
              <a:blipFill>
                <a:blip r:embed="rId3"/>
                <a:stretch>
                  <a:fillRect t="-4651" b="-1162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正方形/長方形 32"/>
          <p:cNvSpPr/>
          <p:nvPr/>
        </p:nvSpPr>
        <p:spPr>
          <a:xfrm>
            <a:off x="339924" y="0"/>
            <a:ext cx="6185420" cy="4486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050" dirty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Sophia Forest </a:t>
            </a:r>
            <a:r>
              <a:rPr lang="ja-JP" altLang="en-US" sz="1050" dirty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　中学２年数学　　　　 </a:t>
            </a:r>
            <a:endParaRPr lang="en-US" altLang="ja-JP" sz="1050" dirty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algn="r"/>
            <a:r>
              <a:rPr lang="ja-JP" altLang="en-US" sz="1050" dirty="0">
                <a:latin typeface="HG丸ｺﾞｼｯｸM-PRO" pitchFamily="50" charset="-128"/>
                <a:ea typeface="HG丸ｺﾞｼｯｸM-PRO" pitchFamily="50" charset="-128"/>
              </a:rPr>
              <a:t>１次関数⑤　グラフと直線の式</a:t>
            </a:r>
            <a:endParaRPr lang="ja-JP" altLang="en-US" sz="1050" dirty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graphicFrame>
        <p:nvGraphicFramePr>
          <p:cNvPr id="46" name="表 45"/>
          <p:cNvGraphicFramePr>
            <a:graphicFrameLocks noGrp="1"/>
          </p:cNvGraphicFramePr>
          <p:nvPr/>
        </p:nvGraphicFramePr>
        <p:xfrm>
          <a:off x="4143373" y="3047432"/>
          <a:ext cx="2381970" cy="470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1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0137">
                <a:tc>
                  <a:txBody>
                    <a:bodyPr/>
                    <a:lstStyle/>
                    <a:p>
                      <a:pPr algn="l"/>
                      <a:endParaRPr kumimoji="1" lang="ja-JP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正方形/長方形 14"/>
          <p:cNvSpPr/>
          <p:nvPr/>
        </p:nvSpPr>
        <p:spPr>
          <a:xfrm>
            <a:off x="339924" y="3666594"/>
            <a:ext cx="424780" cy="36004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Impact" pitchFamily="34" charset="0"/>
              </a:rPr>
              <a:t>4</a:t>
            </a:r>
            <a:endParaRPr kumimoji="1" lang="ja-JP" altLang="en-US" dirty="0">
              <a:latin typeface="Impact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764704" y="3724954"/>
                <a:ext cx="576064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100" dirty="0"/>
                  <a:t>２点（１，３），（５，</a:t>
                </a:r>
                <a:r>
                  <a:rPr lang="en-US" altLang="ja-JP" sz="11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11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ja-JP" altLang="en-US" sz="1100" dirty="0"/>
                  <a:t>  ）が直線 </a:t>
                </a:r>
                <a14:m>
                  <m:oMath xmlns:m="http://schemas.openxmlformats.org/officeDocument/2006/math">
                    <m:r>
                      <a:rPr lang="en-US" altLang="ja-JP" sz="11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altLang="ja-JP" sz="1100" i="1">
                        <a:solidFill>
                          <a:prstClr val="black"/>
                        </a:solidFill>
                        <a:latin typeface="Cambria Math"/>
                      </a:rPr>
                      <m:t>=2</m:t>
                    </m:r>
                    <m:r>
                      <a:rPr lang="en-US" altLang="ja-JP" sz="11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altLang="ja-JP" sz="11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altLang="ja-JP" sz="1100" i="1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  <m:r>
                      <a:rPr lang="en-US" altLang="ja-JP" sz="11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ja-JP" altLang="en-US" sz="1100" dirty="0"/>
                  <a:t> 上にあるとき、</a:t>
                </a:r>
                <a14:m>
                  <m:oMath xmlns:m="http://schemas.openxmlformats.org/officeDocument/2006/math">
                    <m:r>
                      <a:rPr lang="en-US" altLang="ja-JP" sz="11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ja-JP" altLang="en-US" sz="1100" dirty="0"/>
                  <a:t>，</a:t>
                </a:r>
                <a:r>
                  <a:rPr lang="en-US" altLang="ja-JP" sz="11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1100" i="1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ja-JP" altLang="en-US" sz="1100" dirty="0"/>
                  <a:t> の値を求めなさい。</a:t>
                </a:r>
                <a:endParaRPr lang="en-US" altLang="ja-JP" sz="1100" dirty="0"/>
              </a:p>
              <a:p>
                <a:r>
                  <a:rPr lang="en-US" altLang="ja-JP" sz="1100" dirty="0"/>
                  <a:t>【</a:t>
                </a:r>
                <a:r>
                  <a:rPr lang="ja-JP" altLang="en-US" sz="1100" dirty="0"/>
                  <a:t>レベル　★★☆</a:t>
                </a:r>
                <a:r>
                  <a:rPr lang="en-US" altLang="ja-JP" sz="1100" dirty="0"/>
                  <a:t>】</a:t>
                </a:r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704" y="3724954"/>
                <a:ext cx="5760640" cy="430887"/>
              </a:xfrm>
              <a:prstGeom prst="rect">
                <a:avLst/>
              </a:prstGeom>
              <a:blipFill>
                <a:blip r:embed="rId4"/>
                <a:stretch>
                  <a:fillRect t="-2817" b="-563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正方形/長方形 16"/>
          <p:cNvSpPr/>
          <p:nvPr/>
        </p:nvSpPr>
        <p:spPr>
          <a:xfrm>
            <a:off x="339924" y="3605584"/>
            <a:ext cx="6185420" cy="720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8" name="表 17"/>
          <p:cNvGraphicFramePr>
            <a:graphicFrameLocks noGrp="1"/>
          </p:cNvGraphicFramePr>
          <p:nvPr/>
        </p:nvGraphicFramePr>
        <p:xfrm>
          <a:off x="3411171" y="5974288"/>
          <a:ext cx="3092710" cy="4473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6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6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391">
                <a:tc>
                  <a:txBody>
                    <a:bodyPr/>
                    <a:lstStyle/>
                    <a:p>
                      <a:pPr algn="l"/>
                      <a:endParaRPr kumimoji="1" lang="ja-JP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4B74E60E-46B1-4DE9-96CA-DE721220E606}"/>
              </a:ext>
            </a:extLst>
          </p:cNvPr>
          <p:cNvSpPr/>
          <p:nvPr/>
        </p:nvSpPr>
        <p:spPr>
          <a:xfrm>
            <a:off x="339924" y="6529042"/>
            <a:ext cx="6185420" cy="720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CB1760B3-0BA4-4D7A-9EDE-BAADE878CB25}"/>
              </a:ext>
            </a:extLst>
          </p:cNvPr>
          <p:cNvSpPr/>
          <p:nvPr/>
        </p:nvSpPr>
        <p:spPr>
          <a:xfrm>
            <a:off x="339924" y="6601050"/>
            <a:ext cx="424780" cy="36004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Impact" pitchFamily="34" charset="0"/>
              </a:rPr>
              <a:t>5</a:t>
            </a:r>
            <a:endParaRPr kumimoji="1" lang="ja-JP" altLang="en-US" dirty="0">
              <a:latin typeface="Impact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8D6D1CBC-0DD7-46E1-9521-3DF433AED152}"/>
                  </a:ext>
                </a:extLst>
              </p:cNvPr>
              <p:cNvSpPr txBox="1"/>
              <p:nvPr/>
            </p:nvSpPr>
            <p:spPr>
              <a:xfrm>
                <a:off x="757486" y="6652283"/>
                <a:ext cx="576064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100" dirty="0"/>
                  <a:t>３点Ａ （－２，３）， Ｂ</a:t>
                </a:r>
                <a:r>
                  <a:rPr lang="ja-JP" altLang="en-US" sz="1100"/>
                  <a:t>（２，６）</a:t>
                </a:r>
                <a:r>
                  <a:rPr lang="ja-JP" altLang="en-US" sz="1100" dirty="0"/>
                  <a:t>， Ｃ （６，</a:t>
                </a:r>
                <a:r>
                  <a:rPr lang="en-US" altLang="ja-JP" sz="11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11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11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ja-JP" altLang="en-US" sz="1100" i="1">
                        <a:solidFill>
                          <a:prstClr val="black"/>
                        </a:solidFill>
                        <a:latin typeface="Cambria Math"/>
                      </a:rPr>
                      <m:t>）</m:t>
                    </m:r>
                  </m:oMath>
                </a14:m>
                <a:r>
                  <a:rPr lang="ja-JP" altLang="en-US" sz="1100" dirty="0"/>
                  <a:t>が一直線上に並ぶように、</a:t>
                </a:r>
                <a14:m>
                  <m:oMath xmlns:m="http://schemas.openxmlformats.org/officeDocument/2006/math">
                    <m:r>
                      <a:rPr lang="en-US" altLang="ja-JP" sz="11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ja-JP" altLang="en-US" sz="1100" dirty="0"/>
                  <a:t>  の値を求めなさい。</a:t>
                </a:r>
                <a:br>
                  <a:rPr lang="en-US" altLang="ja-JP" sz="1100" dirty="0"/>
                </a:br>
                <a:r>
                  <a:rPr lang="en-US" altLang="ja-JP" sz="1100" dirty="0"/>
                  <a:t>【</a:t>
                </a:r>
                <a:r>
                  <a:rPr lang="ja-JP" altLang="en-US" sz="1100" dirty="0"/>
                  <a:t>レベル　★★★</a:t>
                </a:r>
                <a:r>
                  <a:rPr lang="en-US" altLang="ja-JP" sz="1100" dirty="0"/>
                  <a:t>】</a:t>
                </a:r>
                <a:endParaRPr lang="ja-JP" altLang="en-US" sz="11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8D6D1CBC-0DD7-46E1-9521-3DF433AED1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86" y="6652283"/>
                <a:ext cx="5760640" cy="430887"/>
              </a:xfrm>
              <a:prstGeom prst="rect">
                <a:avLst/>
              </a:prstGeom>
              <a:blipFill>
                <a:blip r:embed="rId5"/>
                <a:stretch>
                  <a:fillRect t="-2817" b="-563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2" name="表 21">
            <a:extLst>
              <a:ext uri="{FF2B5EF4-FFF2-40B4-BE49-F238E27FC236}">
                <a16:creationId xmlns:a16="http://schemas.microsoft.com/office/drawing/2014/main" id="{BEBAE032-9703-4793-B910-18634A93CDFD}"/>
              </a:ext>
            </a:extLst>
          </p:cNvPr>
          <p:cNvGraphicFramePr>
            <a:graphicFrameLocks noGrp="1"/>
          </p:cNvGraphicFramePr>
          <p:nvPr/>
        </p:nvGraphicFramePr>
        <p:xfrm>
          <a:off x="4855468" y="8855911"/>
          <a:ext cx="1648413" cy="469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8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9937">
                <a:tc>
                  <a:txBody>
                    <a:bodyPr/>
                    <a:lstStyle/>
                    <a:p>
                      <a:pPr algn="l"/>
                      <a:endParaRPr kumimoji="1" lang="ja-JP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0027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/>
              <p:cNvSpPr txBox="1"/>
              <p:nvPr/>
            </p:nvSpPr>
            <p:spPr>
              <a:xfrm>
                <a:off x="552314" y="945097"/>
                <a:ext cx="5746204" cy="13336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100" dirty="0">
                    <a:solidFill>
                      <a:prstClr val="black"/>
                    </a:solidFill>
                  </a:rPr>
                  <a:t>（１）　</a:t>
                </a:r>
                <a14:m>
                  <m:oMath xmlns:m="http://schemas.openxmlformats.org/officeDocument/2006/math">
                    <m:r>
                      <a:rPr lang="ja-JP" altLang="en-US" sz="1100" i="1">
                        <a:solidFill>
                          <a:prstClr val="black"/>
                        </a:solidFill>
                        <a:latin typeface="Cambria Math"/>
                      </a:rPr>
                      <m:t>　</m:t>
                    </m:r>
                    <m:r>
                      <a:rPr lang="en-US" altLang="ja-JP" sz="11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11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ja-JP" altLang="en-US" sz="1100" i="1">
                        <a:solidFill>
                          <a:prstClr val="black"/>
                        </a:solidFill>
                        <a:latin typeface="Cambria Math"/>
                      </a:rPr>
                      <m:t>軸</m:t>
                    </m:r>
                  </m:oMath>
                </a14:m>
                <a:r>
                  <a:rPr lang="en-US" altLang="ja-JP" sz="1100" dirty="0">
                    <a:solidFill>
                      <a:prstClr val="black"/>
                    </a:solidFill>
                  </a:rPr>
                  <a:t> </a:t>
                </a:r>
                <a:r>
                  <a:rPr lang="ja-JP" altLang="en-US" sz="1100" dirty="0">
                    <a:solidFill>
                      <a:prstClr val="black"/>
                    </a:solidFill>
                  </a:rPr>
                  <a:t>を表す直線の式を答えなさい。</a:t>
                </a:r>
                <a:endParaRPr lang="en-US" altLang="ja-JP" sz="1100" dirty="0">
                  <a:solidFill>
                    <a:prstClr val="black"/>
                  </a:solidFill>
                </a:endParaRPr>
              </a:p>
              <a:p>
                <a:endParaRPr lang="en-US" altLang="ja-JP" sz="1100" dirty="0">
                  <a:solidFill>
                    <a:prstClr val="black"/>
                  </a:solidFill>
                </a:endParaRPr>
              </a:p>
              <a:p>
                <a:endParaRPr lang="en-US" altLang="ja-JP" sz="1100" dirty="0">
                  <a:solidFill>
                    <a:prstClr val="black"/>
                  </a:solidFill>
                </a:endParaRPr>
              </a:p>
              <a:p>
                <a:endParaRPr lang="en-US" altLang="ja-JP" sz="1100" dirty="0">
                  <a:solidFill>
                    <a:prstClr val="black"/>
                  </a:solidFill>
                </a:endParaRPr>
              </a:p>
              <a:p>
                <a:r>
                  <a:rPr lang="ja-JP" altLang="en-US" sz="1100" dirty="0">
                    <a:solidFill>
                      <a:prstClr val="black"/>
                    </a:solidFill>
                  </a:rPr>
                  <a:t>（２）　</a:t>
                </a:r>
                <a14:m>
                  <m:oMath xmlns:m="http://schemas.openxmlformats.org/officeDocument/2006/math">
                    <m:r>
                      <a:rPr lang="ja-JP" altLang="en-US" sz="1100" i="1">
                        <a:solidFill>
                          <a:prstClr val="black"/>
                        </a:solidFill>
                        <a:latin typeface="Cambria Math"/>
                      </a:rPr>
                      <m:t>　</m:t>
                    </m:r>
                    <m:r>
                      <a:rPr lang="en-US" altLang="ja-JP" sz="11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altLang="ja-JP" sz="11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ja-JP" altLang="en-US" sz="1100" i="1">
                        <a:solidFill>
                          <a:prstClr val="black"/>
                        </a:solidFill>
                        <a:latin typeface="Cambria Math"/>
                      </a:rPr>
                      <m:t>軸</m:t>
                    </m:r>
                  </m:oMath>
                </a14:m>
                <a:r>
                  <a:rPr lang="en-US" altLang="ja-JP" sz="1100" dirty="0">
                    <a:solidFill>
                      <a:prstClr val="black"/>
                    </a:solidFill>
                  </a:rPr>
                  <a:t> </a:t>
                </a:r>
                <a:r>
                  <a:rPr lang="ja-JP" altLang="en-US" sz="1100" dirty="0">
                    <a:solidFill>
                      <a:prstClr val="black"/>
                    </a:solidFill>
                  </a:rPr>
                  <a:t>を表す直線の式を答えなさい。</a:t>
                </a:r>
                <a:endParaRPr lang="en-US" altLang="ja-JP" sz="1100" dirty="0">
                  <a:solidFill>
                    <a:prstClr val="black"/>
                  </a:solidFill>
                </a:endParaRPr>
              </a:p>
              <a:p>
                <a:endParaRPr lang="en-US" altLang="ja-JP" sz="1100" dirty="0">
                  <a:solidFill>
                    <a:prstClr val="black"/>
                  </a:solidFill>
                </a:endParaRPr>
              </a:p>
              <a:p>
                <a:endParaRPr lang="en-US" altLang="ja-JP" sz="11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1" name="テキスト ボックス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314" y="945097"/>
                <a:ext cx="5746204" cy="133369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正方形/長方形 1"/>
          <p:cNvSpPr/>
          <p:nvPr/>
        </p:nvSpPr>
        <p:spPr>
          <a:xfrm>
            <a:off x="339924" y="2563398"/>
            <a:ext cx="6185420" cy="720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339924" y="2619504"/>
            <a:ext cx="424780" cy="36004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Impact" pitchFamily="34" charset="0"/>
              </a:rPr>
              <a:t>2</a:t>
            </a:r>
            <a:endParaRPr kumimoji="1" lang="ja-JP" altLang="en-US" dirty="0">
              <a:latin typeface="Impact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64704" y="2572480"/>
            <a:ext cx="5760640" cy="380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ja-JP" altLang="en-US" sz="1100" dirty="0"/>
              <a:t>次の方程式のグラフをかきなさい。</a:t>
            </a:r>
            <a:r>
              <a:rPr lang="en-US" altLang="ja-JP" sz="1100" dirty="0"/>
              <a:t>【</a:t>
            </a:r>
            <a:r>
              <a:rPr lang="ja-JP" altLang="en-US" sz="1100" dirty="0"/>
              <a:t>レベル　★☆☆</a:t>
            </a:r>
            <a:r>
              <a:rPr lang="en-US" altLang="ja-JP" sz="1100" dirty="0"/>
              <a:t>】</a:t>
            </a:r>
          </a:p>
        </p:txBody>
      </p:sp>
      <p:sp>
        <p:nvSpPr>
          <p:cNvPr id="33" name="正方形/長方形 32"/>
          <p:cNvSpPr/>
          <p:nvPr/>
        </p:nvSpPr>
        <p:spPr>
          <a:xfrm>
            <a:off x="339924" y="0"/>
            <a:ext cx="6185420" cy="4486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050" dirty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Sophia Forest </a:t>
            </a:r>
            <a:r>
              <a:rPr lang="ja-JP" altLang="en-US" sz="1050" dirty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　中学２年数学　　　　 </a:t>
            </a:r>
            <a:endParaRPr lang="en-US" altLang="ja-JP" sz="1050" dirty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algn="r"/>
            <a:r>
              <a:rPr lang="ja-JP" altLang="en-US" sz="1050" dirty="0">
                <a:latin typeface="HG丸ｺﾞｼｯｸM-PRO" pitchFamily="50" charset="-128"/>
                <a:ea typeface="HG丸ｺﾞｼｯｸM-PRO" pitchFamily="50" charset="-128"/>
              </a:rPr>
              <a:t>１次関数⑥　方程式とグラフ</a:t>
            </a:r>
            <a:endParaRPr lang="ja-JP" altLang="en-US" sz="1050" dirty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graphicFrame>
        <p:nvGraphicFramePr>
          <p:cNvPr id="23" name="表 22"/>
          <p:cNvGraphicFramePr>
            <a:graphicFrameLocks noGrp="1"/>
          </p:cNvGraphicFramePr>
          <p:nvPr/>
        </p:nvGraphicFramePr>
        <p:xfrm>
          <a:off x="986494" y="8945935"/>
          <a:ext cx="2271895" cy="386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1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6626">
                <a:tc>
                  <a:txBody>
                    <a:bodyPr/>
                    <a:lstStyle/>
                    <a:p>
                      <a:pPr algn="l"/>
                      <a:endParaRPr kumimoji="1" lang="ja-JP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/>
              <p:cNvSpPr txBox="1"/>
              <p:nvPr/>
            </p:nvSpPr>
            <p:spPr>
              <a:xfrm>
                <a:off x="589527" y="2923942"/>
                <a:ext cx="5746204" cy="2462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ja-JP" altLang="en-US" sz="1100" dirty="0"/>
                  <a:t>（１）　</a:t>
                </a:r>
                <a14:m>
                  <m:oMath xmlns:m="http://schemas.openxmlformats.org/officeDocument/2006/math">
                    <m:r>
                      <a:rPr lang="en-US" altLang="ja-JP" sz="1100" i="1">
                        <a:solidFill>
                          <a:prstClr val="black"/>
                        </a:solidFill>
                        <a:latin typeface="Cambria Math"/>
                      </a:rPr>
                      <m:t>6</m:t>
                    </m:r>
                    <m:r>
                      <a:rPr lang="en-US" altLang="ja-JP" sz="11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altLang="ja-JP" sz="1100" i="1">
                        <a:solidFill>
                          <a:prstClr val="black"/>
                        </a:solidFill>
                        <a:latin typeface="Cambria Math"/>
                      </a:rPr>
                      <m:t>+3</m:t>
                    </m:r>
                    <m:r>
                      <a:rPr lang="en-US" altLang="ja-JP" sz="11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altLang="ja-JP" sz="1100" i="1">
                        <a:solidFill>
                          <a:prstClr val="black"/>
                        </a:solidFill>
                        <a:latin typeface="Cambria Math"/>
                      </a:rPr>
                      <m:t>=−9</m:t>
                    </m:r>
                  </m:oMath>
                </a14:m>
                <a:endParaRPr lang="en-US" altLang="ja-JP" sz="1100" dirty="0">
                  <a:solidFill>
                    <a:prstClr val="black"/>
                  </a:solidFill>
                </a:endParaRPr>
              </a:p>
              <a:p>
                <a:pPr>
                  <a:lnSpc>
                    <a:spcPct val="200000"/>
                  </a:lnSpc>
                </a:pPr>
                <a:endParaRPr lang="ja-JP" altLang="en-US" sz="1100" dirty="0">
                  <a:solidFill>
                    <a:prstClr val="black"/>
                  </a:solidFill>
                </a:endParaRPr>
              </a:p>
              <a:p>
                <a:pPr>
                  <a:lnSpc>
                    <a:spcPct val="200000"/>
                  </a:lnSpc>
                </a:pPr>
                <a:endParaRPr lang="en-US" altLang="ja-JP" sz="1100" dirty="0">
                  <a:solidFill>
                    <a:prstClr val="black"/>
                  </a:solidFill>
                </a:endParaRPr>
              </a:p>
              <a:p>
                <a:pPr>
                  <a:lnSpc>
                    <a:spcPct val="200000"/>
                  </a:lnSpc>
                </a:pPr>
                <a:endParaRPr lang="ja-JP" altLang="en-US" sz="1100" dirty="0">
                  <a:solidFill>
                    <a:prstClr val="black"/>
                  </a:solidFill>
                </a:endParaRPr>
              </a:p>
              <a:p>
                <a:pPr>
                  <a:lnSpc>
                    <a:spcPct val="200000"/>
                  </a:lnSpc>
                </a:pPr>
                <a:r>
                  <a:rPr lang="ja-JP" altLang="en-US" sz="1100" dirty="0"/>
                  <a:t>（２）　</a:t>
                </a:r>
                <a14:m>
                  <m:oMath xmlns:m="http://schemas.openxmlformats.org/officeDocument/2006/math">
                    <m:r>
                      <a:rPr lang="en-US" altLang="ja-JP" sz="11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altLang="ja-JP" sz="1100" i="1">
                        <a:solidFill>
                          <a:prstClr val="black"/>
                        </a:solidFill>
                        <a:latin typeface="Cambria Math"/>
                      </a:rPr>
                      <m:t>=2</m:t>
                    </m:r>
                  </m:oMath>
                </a14:m>
                <a:endParaRPr lang="en-US" altLang="ja-JP" sz="1100" dirty="0">
                  <a:solidFill>
                    <a:prstClr val="black"/>
                  </a:solidFill>
                </a:endParaRPr>
              </a:p>
              <a:p>
                <a:pPr>
                  <a:lnSpc>
                    <a:spcPct val="200000"/>
                  </a:lnSpc>
                </a:pPr>
                <a:endParaRPr lang="ja-JP" altLang="en-US" sz="1100" dirty="0">
                  <a:solidFill>
                    <a:prstClr val="black"/>
                  </a:solidFill>
                </a:endParaRPr>
              </a:p>
              <a:p>
                <a:pPr>
                  <a:lnSpc>
                    <a:spcPct val="200000"/>
                  </a:lnSpc>
                </a:pPr>
                <a:r>
                  <a:rPr lang="ja-JP" altLang="en-US" sz="1100" dirty="0"/>
                  <a:t>（３）　</a:t>
                </a:r>
                <a14:m>
                  <m:oMath xmlns:m="http://schemas.openxmlformats.org/officeDocument/2006/math">
                    <m:r>
                      <a:rPr lang="en-US" altLang="ja-JP" sz="11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altLang="ja-JP" sz="1100" i="1">
                        <a:solidFill>
                          <a:prstClr val="black"/>
                        </a:solidFill>
                        <a:latin typeface="Cambria Math"/>
                      </a:rPr>
                      <m:t>=−3</m:t>
                    </m:r>
                  </m:oMath>
                </a14:m>
                <a:endParaRPr lang="ja-JP" altLang="en-US" sz="11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4" name="テキスト ボックス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527" y="2923942"/>
                <a:ext cx="5746204" cy="246221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1" r="6551" b="9172"/>
          <a:stretch/>
        </p:blipFill>
        <p:spPr bwMode="auto">
          <a:xfrm>
            <a:off x="3480179" y="2995575"/>
            <a:ext cx="3212580" cy="2996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正方形/長方形 45"/>
          <p:cNvSpPr/>
          <p:nvPr/>
        </p:nvSpPr>
        <p:spPr>
          <a:xfrm>
            <a:off x="339924" y="6023392"/>
            <a:ext cx="6185420" cy="720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/>
          <p:cNvSpPr/>
          <p:nvPr/>
        </p:nvSpPr>
        <p:spPr>
          <a:xfrm>
            <a:off x="339924" y="6079498"/>
            <a:ext cx="424780" cy="36004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Impact" pitchFamily="34" charset="0"/>
              </a:rPr>
              <a:t>3</a:t>
            </a:r>
            <a:endParaRPr kumimoji="1" lang="ja-JP" altLang="en-US" dirty="0">
              <a:latin typeface="Impact" pitchFamily="34" charset="0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764704" y="6041367"/>
            <a:ext cx="57606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ja-JP" altLang="en-US" sz="1100" dirty="0">
                <a:solidFill>
                  <a:prstClr val="black"/>
                </a:solidFill>
              </a:rPr>
              <a:t>次の２つの方程式についてグラフをかき、交点の座標を求めなさい。</a:t>
            </a:r>
            <a:r>
              <a:rPr lang="en-US" altLang="ja-JP" sz="1100" dirty="0"/>
              <a:t>【</a:t>
            </a:r>
            <a:r>
              <a:rPr lang="ja-JP" altLang="en-US" sz="1100" dirty="0"/>
              <a:t>レベル　 ★☆☆ </a:t>
            </a:r>
            <a:r>
              <a:rPr lang="en-US" altLang="ja-JP" sz="1100" dirty="0"/>
              <a:t>】</a:t>
            </a:r>
            <a:endParaRPr lang="ja-JP" altLang="en-US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764704" y="6388048"/>
                <a:ext cx="5746204" cy="487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ja-JP" altLang="en-US" sz="1100" dirty="0">
                    <a:solidFill>
                      <a:prstClr val="black"/>
                    </a:solidFill>
                  </a:rPr>
                  <a:t>　①</a:t>
                </a:r>
                <a14:m>
                  <m:oMath xmlns:m="http://schemas.openxmlformats.org/officeDocument/2006/math">
                    <m:r>
                      <a:rPr lang="ja-JP" altLang="en-US" sz="1100" i="1">
                        <a:solidFill>
                          <a:prstClr val="black"/>
                        </a:solidFill>
                        <a:latin typeface="Cambria Math"/>
                      </a:rPr>
                      <m:t>　</m:t>
                    </m:r>
                    <m:r>
                      <a:rPr lang="en-US" altLang="ja-JP" sz="11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ja-JP" sz="11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altLang="ja-JP" sz="11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11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altLang="ja-JP" sz="1100" i="1">
                        <a:solidFill>
                          <a:prstClr val="black"/>
                        </a:solidFill>
                        <a:latin typeface="Cambria Math"/>
                      </a:rPr>
                      <m:t>=4</m:t>
                    </m:r>
                  </m:oMath>
                </a14:m>
                <a:r>
                  <a:rPr lang="ja-JP" altLang="en-US" sz="1100" dirty="0">
                    <a:solidFill>
                      <a:prstClr val="black"/>
                    </a:solidFill>
                  </a:rPr>
                  <a:t>　　 　②</a:t>
                </a:r>
                <a14:m>
                  <m:oMath xmlns:m="http://schemas.openxmlformats.org/officeDocument/2006/math">
                    <m:r>
                      <a:rPr lang="ja-JP" altLang="en-US" sz="1100" i="1">
                        <a:solidFill>
                          <a:prstClr val="black"/>
                        </a:solidFill>
                        <a:latin typeface="Cambria Math"/>
                      </a:rPr>
                      <m:t>　</m:t>
                    </m:r>
                    <m:r>
                      <a:rPr lang="en-US" altLang="ja-JP" sz="11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11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altLang="ja-JP" sz="11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altLang="ja-JP" sz="1100" i="1">
                        <a:solidFill>
                          <a:prstClr val="black"/>
                        </a:solidFill>
                        <a:latin typeface="Cambria Math"/>
                      </a:rPr>
                      <m:t>=−3</m:t>
                    </m:r>
                  </m:oMath>
                </a14:m>
                <a:r>
                  <a:rPr lang="en-US" altLang="ja-JP" sz="1100" dirty="0">
                    <a:solidFill>
                      <a:prstClr val="black"/>
                    </a:solidFill>
                  </a:rPr>
                  <a:t>	</a:t>
                </a:r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704" y="6388048"/>
                <a:ext cx="5746204" cy="48731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2" name="表 21"/>
          <p:cNvGraphicFramePr>
            <a:graphicFrameLocks noGrp="1"/>
          </p:cNvGraphicFramePr>
          <p:nvPr/>
        </p:nvGraphicFramePr>
        <p:xfrm>
          <a:off x="4644189" y="1241008"/>
          <a:ext cx="1881155" cy="397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1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7748">
                <a:tc>
                  <a:txBody>
                    <a:bodyPr/>
                    <a:lstStyle/>
                    <a:p>
                      <a:pPr algn="l"/>
                      <a:endParaRPr kumimoji="1" lang="ja-JP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正方形/長方形 17"/>
          <p:cNvSpPr/>
          <p:nvPr/>
        </p:nvSpPr>
        <p:spPr>
          <a:xfrm>
            <a:off x="339924" y="524535"/>
            <a:ext cx="6185420" cy="720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339924" y="580641"/>
            <a:ext cx="424780" cy="36004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Impact" pitchFamily="34" charset="0"/>
              </a:rPr>
              <a:t>1</a:t>
            </a:r>
            <a:endParaRPr kumimoji="1" lang="ja-JP" altLang="en-US" dirty="0">
              <a:latin typeface="Impact" pitchFamily="34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64704" y="521585"/>
            <a:ext cx="57606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ja-JP" altLang="en-US" sz="1100" dirty="0"/>
              <a:t>次の問いに答えなさい。</a:t>
            </a:r>
            <a:r>
              <a:rPr lang="en-US" altLang="ja-JP" sz="1100" dirty="0"/>
              <a:t>【</a:t>
            </a:r>
            <a:r>
              <a:rPr lang="ja-JP" altLang="en-US" sz="1100" dirty="0"/>
              <a:t>レベル　★☆☆</a:t>
            </a:r>
            <a:r>
              <a:rPr lang="en-US" altLang="ja-JP" sz="1100" dirty="0"/>
              <a:t>】</a:t>
            </a:r>
          </a:p>
        </p:txBody>
      </p:sp>
      <p:graphicFrame>
        <p:nvGraphicFramePr>
          <p:cNvPr id="28" name="表 27"/>
          <p:cNvGraphicFramePr>
            <a:graphicFrameLocks noGrp="1"/>
          </p:cNvGraphicFramePr>
          <p:nvPr/>
        </p:nvGraphicFramePr>
        <p:xfrm>
          <a:off x="4644189" y="2083365"/>
          <a:ext cx="1881155" cy="397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1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7748">
                <a:tc>
                  <a:txBody>
                    <a:bodyPr/>
                    <a:lstStyle/>
                    <a:p>
                      <a:pPr algn="l"/>
                      <a:endParaRPr kumimoji="1" lang="ja-JP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1" r="6551" b="9172"/>
          <a:stretch/>
        </p:blipFill>
        <p:spPr bwMode="auto">
          <a:xfrm>
            <a:off x="3480179" y="6377044"/>
            <a:ext cx="3212580" cy="2996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4346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正方形/長方形 31"/>
          <p:cNvSpPr/>
          <p:nvPr/>
        </p:nvSpPr>
        <p:spPr>
          <a:xfrm>
            <a:off x="339924" y="0"/>
            <a:ext cx="6185420" cy="4486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050" dirty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Sophia Forest </a:t>
            </a:r>
            <a:r>
              <a:rPr lang="ja-JP" altLang="en-US" sz="1050" dirty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　中学２年数学　　　　 </a:t>
            </a:r>
            <a:endParaRPr lang="en-US" altLang="ja-JP" sz="1050" dirty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algn="r"/>
            <a:r>
              <a:rPr lang="ja-JP" altLang="en-US" sz="1050" dirty="0">
                <a:latin typeface="HG丸ｺﾞｼｯｸM-PRO" pitchFamily="50" charset="-128"/>
                <a:ea typeface="HG丸ｺﾞｼｯｸM-PRO" pitchFamily="50" charset="-128"/>
              </a:rPr>
              <a:t>１次関数⑥　方程式とグラフ</a:t>
            </a:r>
            <a:endParaRPr lang="ja-JP" altLang="en-US" sz="1050" dirty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/>
              <p:cNvSpPr txBox="1"/>
              <p:nvPr/>
            </p:nvSpPr>
            <p:spPr>
              <a:xfrm>
                <a:off x="764704" y="672414"/>
                <a:ext cx="5760640" cy="797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100" dirty="0">
                    <a:solidFill>
                      <a:prstClr val="black"/>
                    </a:solidFill>
                  </a:rPr>
                  <a:t>次の２つの直線の交点の座標を求めなさい。</a:t>
                </a:r>
                <a:endParaRPr lang="en-US" altLang="ja-JP" sz="1100" dirty="0">
                  <a:solidFill>
                    <a:prstClr val="black"/>
                  </a:solidFill>
                </a:endParaRPr>
              </a:p>
              <a:p>
                <a:r>
                  <a:rPr lang="en-US" altLang="ja-JP" sz="1100" dirty="0"/>
                  <a:t>【</a:t>
                </a:r>
                <a:r>
                  <a:rPr lang="ja-JP" altLang="en-US" sz="1100" dirty="0"/>
                  <a:t>レベル　 ★★☆ </a:t>
                </a:r>
                <a:r>
                  <a:rPr lang="en-US" altLang="ja-JP" sz="1100" dirty="0"/>
                  <a:t>】</a:t>
                </a:r>
              </a:p>
              <a:p>
                <a:endParaRPr lang="ja-JP" altLang="en-US" sz="1100" dirty="0"/>
              </a:p>
              <a:p>
                <a:r>
                  <a:rPr lang="ja-JP" altLang="en-US" sz="1100" dirty="0">
                    <a:solidFill>
                      <a:prstClr val="black"/>
                    </a:solidFill>
                  </a:rPr>
                  <a:t>　①</a:t>
                </a:r>
                <a14:m>
                  <m:oMath xmlns:m="http://schemas.openxmlformats.org/officeDocument/2006/math">
                    <m:r>
                      <a:rPr lang="ja-JP" altLang="en-US" sz="1100" i="1">
                        <a:solidFill>
                          <a:prstClr val="black"/>
                        </a:solidFill>
                        <a:latin typeface="Cambria Math"/>
                      </a:rPr>
                      <m:t>　</m:t>
                    </m:r>
                    <m:r>
                      <a:rPr lang="en-US" altLang="ja-JP" sz="1100" i="1">
                        <a:solidFill>
                          <a:prstClr val="black"/>
                        </a:solidFill>
                        <a:latin typeface="Cambria Math"/>
                      </a:rPr>
                      <m:t>2</m:t>
                    </m:r>
                    <m:r>
                      <a:rPr lang="en-US" altLang="ja-JP" sz="11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altLang="ja-JP" sz="1100" i="1">
                        <a:solidFill>
                          <a:prstClr val="black"/>
                        </a:solidFill>
                        <a:latin typeface="Cambria Math"/>
                      </a:rPr>
                      <m:t>+3</m:t>
                    </m:r>
                    <m:r>
                      <a:rPr lang="en-US" altLang="ja-JP" sz="11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altLang="ja-JP" sz="1100" i="1">
                        <a:solidFill>
                          <a:prstClr val="black"/>
                        </a:solidFill>
                        <a:latin typeface="Cambria Math"/>
                      </a:rPr>
                      <m:t>= 6</m:t>
                    </m:r>
                  </m:oMath>
                </a14:m>
                <a:r>
                  <a:rPr lang="ja-JP" altLang="en-US" sz="1100" dirty="0">
                    <a:solidFill>
                      <a:prstClr val="black"/>
                    </a:solidFill>
                  </a:rPr>
                  <a:t>　　 ②</a:t>
                </a:r>
                <a14:m>
                  <m:oMath xmlns:m="http://schemas.openxmlformats.org/officeDocument/2006/math">
                    <m:r>
                      <a:rPr lang="ja-JP" altLang="en-US" sz="1100" i="1">
                        <a:solidFill>
                          <a:prstClr val="black"/>
                        </a:solidFill>
                        <a:latin typeface="Cambria Math"/>
                      </a:rPr>
                      <m:t>　</m:t>
                    </m:r>
                    <m:r>
                      <a:rPr lang="en-US" altLang="ja-JP" sz="11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altLang="ja-JP" sz="11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ja-JP" altLang="en-US" sz="1100" i="1">
                        <a:solidFill>
                          <a:prstClr val="black"/>
                        </a:solidFill>
                        <a:latin typeface="Cambria Math"/>
                      </a:rPr>
                      <m:t>軸</m:t>
                    </m:r>
                  </m:oMath>
                </a14:m>
                <a:r>
                  <a:rPr lang="en-US" altLang="ja-JP" sz="1100" dirty="0"/>
                  <a:t>	</a:t>
                </a:r>
                <a:endParaRPr kumimoji="1" lang="ja-JP" altLang="en-US" sz="1100" dirty="0"/>
              </a:p>
            </p:txBody>
          </p:sp>
        </mc:Choice>
        <mc:Fallback xmlns="">
          <p:sp>
            <p:nvSpPr>
              <p:cNvPr id="22" name="テキスト ボックス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704" y="672414"/>
                <a:ext cx="5760640" cy="797654"/>
              </a:xfrm>
              <a:prstGeom prst="rect">
                <a:avLst/>
              </a:prstGeom>
              <a:blipFill>
                <a:blip r:embed="rId3"/>
                <a:stretch>
                  <a:fillRect t="-1527" b="-305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正方形/長方形 22"/>
          <p:cNvSpPr/>
          <p:nvPr/>
        </p:nvSpPr>
        <p:spPr>
          <a:xfrm>
            <a:off x="339924" y="540154"/>
            <a:ext cx="6185420" cy="720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339924" y="612162"/>
            <a:ext cx="424780" cy="36004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Impact" pitchFamily="34" charset="0"/>
              </a:rPr>
              <a:t>4</a:t>
            </a:r>
            <a:endParaRPr kumimoji="1" lang="ja-JP" altLang="en-US" dirty="0">
              <a:latin typeface="Impact" pitchFamily="34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339924" y="5889948"/>
            <a:ext cx="6185420" cy="720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339924" y="5961956"/>
            <a:ext cx="424780" cy="36004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Impact" pitchFamily="34" charset="0"/>
              </a:rPr>
              <a:t>6</a:t>
            </a:r>
            <a:endParaRPr kumimoji="1" lang="ja-JP" altLang="en-US" dirty="0">
              <a:latin typeface="Impact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764704" y="6020790"/>
                <a:ext cx="576064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100" dirty="0">
                    <a:solidFill>
                      <a:prstClr val="black"/>
                    </a:solidFill>
                  </a:rPr>
                  <a:t>下の２つの直線</a:t>
                </a:r>
                <a14:m>
                  <m:oMath xmlns:m="http://schemas.openxmlformats.org/officeDocument/2006/math">
                    <m:r>
                      <a:rPr lang="en-US" altLang="ja-JP" sz="11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11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1100" b="0" i="1" dirty="0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ja-JP" sz="11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ja-JP" altLang="en-US" sz="1100" i="1" dirty="0">
                        <a:latin typeface="Cambria Math" panose="02040503050406030204" pitchFamily="18" charset="0"/>
                      </a:rPr>
                      <m:t>，</m:t>
                    </m:r>
                    <m:r>
                      <a:rPr lang="en-US" altLang="ja-JP" sz="1100" b="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ja-JP" altLang="en-US" sz="1100" dirty="0">
                    <a:solidFill>
                      <a:prstClr val="black"/>
                    </a:solidFill>
                  </a:rPr>
                  <a:t> が点Ｐで交わっている。点Ｐの座標を求めなさい。</a:t>
                </a:r>
                <a:r>
                  <a:rPr lang="en-US" altLang="ja-JP" sz="1100" dirty="0"/>
                  <a:t> 【</a:t>
                </a:r>
                <a:r>
                  <a:rPr lang="ja-JP" altLang="en-US" sz="1100" dirty="0"/>
                  <a:t>レベル　★★★</a:t>
                </a:r>
                <a:r>
                  <a:rPr lang="en-US" altLang="ja-JP" sz="1100" dirty="0"/>
                  <a:t>】</a:t>
                </a:r>
                <a:endParaRPr kumimoji="1" lang="ja-JP" altLang="en-US" sz="1100" dirty="0"/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704" y="6020790"/>
                <a:ext cx="5760640" cy="261610"/>
              </a:xfrm>
              <a:prstGeom prst="rect">
                <a:avLst/>
              </a:prstGeom>
              <a:blipFill rotWithShape="0">
                <a:blip r:embed="rId4"/>
                <a:stretch>
                  <a:fillRect t="-4651" b="-1162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9" name="表 18"/>
          <p:cNvGraphicFramePr>
            <a:graphicFrameLocks noGrp="1"/>
          </p:cNvGraphicFramePr>
          <p:nvPr/>
        </p:nvGraphicFramePr>
        <p:xfrm>
          <a:off x="4128042" y="8729031"/>
          <a:ext cx="2303251" cy="462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3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668">
                <a:tc>
                  <a:txBody>
                    <a:bodyPr/>
                    <a:lstStyle/>
                    <a:p>
                      <a:pPr algn="ctr"/>
                      <a:endParaRPr kumimoji="1" lang="ja-JP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0" name="図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308" y="6473159"/>
            <a:ext cx="2755692" cy="2794710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339924" y="3364711"/>
            <a:ext cx="6185420" cy="720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339924" y="3436719"/>
            <a:ext cx="424780" cy="36004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Impact" pitchFamily="34" charset="0"/>
              </a:rPr>
              <a:t>5</a:t>
            </a:r>
            <a:endParaRPr kumimoji="1" lang="ja-JP" altLang="en-US" dirty="0">
              <a:latin typeface="Impact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764704" y="3493312"/>
                <a:ext cx="576064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100" dirty="0">
                    <a:solidFill>
                      <a:prstClr val="black"/>
                    </a:solidFill>
                  </a:rPr>
                  <a:t>直線</a:t>
                </a:r>
                <a14:m>
                  <m:oMath xmlns:m="http://schemas.openxmlformats.org/officeDocument/2006/math">
                    <m:r>
                      <a:rPr lang="en-US" altLang="ja-JP" sz="11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11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altLang="ja-JP" sz="11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1100" i="1">
                        <a:solidFill>
                          <a:prstClr val="black"/>
                        </a:solidFill>
                        <a:latin typeface="Cambria Math"/>
                      </a:rPr>
                      <m:t>2</m:t>
                    </m:r>
                    <m:r>
                      <a:rPr lang="en-US" altLang="ja-JP" sz="11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altLang="ja-JP" sz="11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ja-JP" altLang="en-US" sz="1100" dirty="0">
                    <a:solidFill>
                      <a:prstClr val="black"/>
                    </a:solidFill>
                  </a:rPr>
                  <a:t>  と直線</a:t>
                </a:r>
                <a14:m>
                  <m:oMath xmlns:m="http://schemas.openxmlformats.org/officeDocument/2006/math">
                    <m:r>
                      <a:rPr lang="en-US" altLang="ja-JP" sz="11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11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altLang="ja-JP" sz="11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11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11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altLang="ja-JP" sz="11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ja-JP" altLang="en-US" sz="1100" dirty="0">
                    <a:solidFill>
                      <a:prstClr val="black"/>
                    </a:solidFill>
                  </a:rPr>
                  <a:t>  の交点の</a:t>
                </a:r>
                <a14:m>
                  <m:oMath xmlns:m="http://schemas.openxmlformats.org/officeDocument/2006/math">
                    <m:r>
                      <a:rPr lang="en-US" altLang="ja-JP" sz="11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11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11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ja-JP" altLang="en-US" sz="1100" dirty="0"/>
                  <a:t>座標が５であるとき、</a:t>
                </a:r>
                <a:r>
                  <a:rPr lang="en-US" altLang="ja-JP" sz="11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1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ja-JP" altLang="en-US" sz="1100" dirty="0"/>
                  <a:t>  の値を求めなさい。</a:t>
                </a:r>
                <a:r>
                  <a:rPr lang="en-US" altLang="ja-JP" sz="1100" dirty="0"/>
                  <a:t>	</a:t>
                </a:r>
                <a:endParaRPr lang="ja-JP" altLang="en-US" sz="1100" dirty="0"/>
              </a:p>
              <a:p>
                <a:r>
                  <a:rPr lang="en-US" altLang="ja-JP" sz="1100" dirty="0"/>
                  <a:t>【</a:t>
                </a:r>
                <a:r>
                  <a:rPr lang="ja-JP" altLang="en-US" sz="1100" dirty="0"/>
                  <a:t>レベル　 ★★☆ </a:t>
                </a:r>
                <a:r>
                  <a:rPr lang="en-US" altLang="ja-JP" sz="1100" dirty="0"/>
                  <a:t>】</a:t>
                </a:r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704" y="3493312"/>
                <a:ext cx="5760640" cy="430887"/>
              </a:xfrm>
              <a:prstGeom prst="rect">
                <a:avLst/>
              </a:prstGeom>
              <a:blipFill rotWithShape="0">
                <a:blip r:embed="rId6"/>
                <a:stretch>
                  <a:fillRect t="-2817" b="-563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1" name="表 20"/>
          <p:cNvGraphicFramePr>
            <a:graphicFrameLocks noGrp="1"/>
          </p:cNvGraphicFramePr>
          <p:nvPr/>
        </p:nvGraphicFramePr>
        <p:xfrm>
          <a:off x="4128042" y="5338843"/>
          <a:ext cx="2303251" cy="462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3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668">
                <a:tc>
                  <a:txBody>
                    <a:bodyPr/>
                    <a:lstStyle/>
                    <a:p>
                      <a:pPr algn="ctr"/>
                      <a:endParaRPr kumimoji="1" lang="ja-JP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表 24">
            <a:extLst>
              <a:ext uri="{FF2B5EF4-FFF2-40B4-BE49-F238E27FC236}">
                <a16:creationId xmlns:a16="http://schemas.microsoft.com/office/drawing/2014/main" id="{59026B05-D7B2-411C-AB8B-E6553CF3A3F8}"/>
              </a:ext>
            </a:extLst>
          </p:cNvPr>
          <p:cNvGraphicFramePr>
            <a:graphicFrameLocks noGrp="1"/>
          </p:cNvGraphicFramePr>
          <p:nvPr/>
        </p:nvGraphicFramePr>
        <p:xfrm>
          <a:off x="4764024" y="2770632"/>
          <a:ext cx="1667269" cy="4682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7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8241">
                <a:tc>
                  <a:txBody>
                    <a:bodyPr/>
                    <a:lstStyle/>
                    <a:p>
                      <a:pPr algn="l"/>
                      <a:endParaRPr kumimoji="1" lang="ja-JP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6951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正方形/長方形 31"/>
          <p:cNvSpPr/>
          <p:nvPr/>
        </p:nvSpPr>
        <p:spPr>
          <a:xfrm>
            <a:off x="339924" y="0"/>
            <a:ext cx="6185420" cy="4486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itchFamily="50" charset="-128"/>
                <a:ea typeface="HG丸ｺﾞｼｯｸM-PRO" pitchFamily="50" charset="-128"/>
                <a:cs typeface="+mn-cs"/>
              </a:rPr>
              <a:t>Sophia Forest 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itchFamily="50" charset="-128"/>
                <a:ea typeface="HG丸ｺﾞｼｯｸM-PRO" pitchFamily="50" charset="-128"/>
                <a:cs typeface="+mn-cs"/>
              </a:rPr>
              <a:t>　中学２年数学　　　　 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丸ｺﾞｼｯｸM-PRO" pitchFamily="50" charset="-128"/>
              <a:ea typeface="HG丸ｺﾞｼｯｸM-PRO" pitchFamily="50" charset="-128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itchFamily="50" charset="-128"/>
                <a:ea typeface="HG丸ｺﾞｼｯｸM-PRO" pitchFamily="50" charset="-128"/>
                <a:cs typeface="+mn-cs"/>
              </a:rPr>
              <a:t>１次関数⑦　１次関数の活用</a:t>
            </a:r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itchFamily="50" charset="-128"/>
              <a:ea typeface="HG丸ｺﾞｼｯｸM-PRO" pitchFamily="50" charset="-128"/>
              <a:cs typeface="+mn-cs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32706" y="510862"/>
            <a:ext cx="6185420" cy="720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32706" y="582870"/>
            <a:ext cx="424780" cy="36004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ＭＳ Ｐゴシック" panose="020B0600070205080204" pitchFamily="50" charset="-128"/>
                <a:cs typeface="+mn-cs"/>
              </a:rPr>
              <a:t>1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ＭＳ Ｐゴシック" panose="020B0600070205080204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759793" y="616882"/>
                <a:ext cx="5760640" cy="2970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水温が２２℃の水を熱したところ、熱し始めてからの時間と水温の関係は下の表のようになった。以下の問いに答えなさい。</a:t>
                </a:r>
                <a:r>
                  <a:rPr kumimoji="1" lang="en-US" altLang="ja-JP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【</a:t>
                </a:r>
                <a:r>
                  <a:rPr kumimoji="1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レベル　★☆☆</a:t>
                </a:r>
                <a:r>
                  <a:rPr kumimoji="1" lang="en-US" altLang="ja-JP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】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（１）　熱し始めてからの時間を </a:t>
                </a:r>
                <a14:m>
                  <m:oMath xmlns:m="http://schemas.openxmlformats.org/officeDocument/2006/math">
                    <m:r>
                      <a:rPr kumimoji="1" lang="en-US" altLang="ja-JP" sz="11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cs typeface="+mn-cs"/>
                      </a:rPr>
                      <m:t>𝑥</m:t>
                    </m:r>
                  </m:oMath>
                </a14:m>
                <a:r>
                  <a:rPr kumimoji="1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 分、水温を</a:t>
                </a:r>
                <a14:m>
                  <m:oMath xmlns:m="http://schemas.openxmlformats.org/officeDocument/2006/math">
                    <m:r>
                      <a:rPr kumimoji="1" lang="en-US" altLang="ja-JP" sz="11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𝑦</m:t>
                    </m:r>
                  </m:oMath>
                </a14:m>
                <a:r>
                  <a:rPr kumimoji="1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 ℃として、 </a:t>
                </a:r>
                <a14:m>
                  <m:oMath xmlns:m="http://schemas.openxmlformats.org/officeDocument/2006/math">
                    <m:r>
                      <a:rPr kumimoji="1" lang="en-US" altLang="ja-JP" sz="11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cs typeface="+mn-cs"/>
                      </a:rPr>
                      <m:t>𝑥</m:t>
                    </m:r>
                  </m:oMath>
                </a14:m>
                <a:r>
                  <a:rPr kumimoji="1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 と </a:t>
                </a:r>
                <a14:m>
                  <m:oMath xmlns:m="http://schemas.openxmlformats.org/officeDocument/2006/math">
                    <m:r>
                      <a:rPr kumimoji="1" lang="en-US" altLang="ja-JP" sz="11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𝑦</m:t>
                    </m:r>
                  </m:oMath>
                </a14:m>
                <a:r>
                  <a:rPr kumimoji="1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 の関係を式で表しなさい。</a:t>
                </a:r>
                <a:endPara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  </a:t>
                </a:r>
                <a:endPara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（２）　熱し始めてから７分後の水温は何℃になると考えられるか。</a:t>
                </a:r>
                <a:endPara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93" y="616882"/>
                <a:ext cx="5760640" cy="2970044"/>
              </a:xfrm>
              <a:prstGeom prst="rect">
                <a:avLst/>
              </a:prstGeom>
              <a:blipFill>
                <a:blip r:embed="rId3"/>
                <a:stretch>
                  <a:fillRect b="-2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表 16"/>
          <p:cNvGraphicFramePr>
            <a:graphicFrameLocks noGrp="1"/>
          </p:cNvGraphicFramePr>
          <p:nvPr/>
        </p:nvGraphicFramePr>
        <p:xfrm>
          <a:off x="4839201" y="4245066"/>
          <a:ext cx="1676618" cy="440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0887">
                <a:tc>
                  <a:txBody>
                    <a:bodyPr/>
                    <a:lstStyle/>
                    <a:p>
                      <a:pPr algn="l"/>
                      <a:endParaRPr kumimoji="1" lang="ja-JP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" name="表 1"/>
          <p:cNvGraphicFramePr>
            <a:graphicFrameLocks noGrp="1"/>
          </p:cNvGraphicFramePr>
          <p:nvPr/>
        </p:nvGraphicFramePr>
        <p:xfrm>
          <a:off x="904875" y="1166231"/>
          <a:ext cx="3127637" cy="673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4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655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</a:rPr>
                        <a:t>時間（分）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</a:rPr>
                        <a:t>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</a:rPr>
                        <a:t>・・・・・・・・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</a:rPr>
                        <a:t>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</a:rPr>
                        <a:t>水温（℃）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</a:rPr>
                        <a:t>２２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</a:rPr>
                        <a:t>・・・・・・・・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</a:rPr>
                        <a:t>３７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表 12"/>
          <p:cNvGraphicFramePr>
            <a:graphicFrameLocks noGrp="1"/>
          </p:cNvGraphicFramePr>
          <p:nvPr/>
        </p:nvGraphicFramePr>
        <p:xfrm>
          <a:off x="4090241" y="2785300"/>
          <a:ext cx="2435103" cy="440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51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0887">
                <a:tc>
                  <a:txBody>
                    <a:bodyPr/>
                    <a:lstStyle/>
                    <a:p>
                      <a:pPr algn="l"/>
                      <a:endParaRPr kumimoji="1" lang="ja-JP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正方形/長方形 13"/>
          <p:cNvSpPr/>
          <p:nvPr/>
        </p:nvSpPr>
        <p:spPr>
          <a:xfrm>
            <a:off x="330399" y="4795244"/>
            <a:ext cx="6185420" cy="720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330399" y="4867252"/>
            <a:ext cx="424780" cy="36004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ＭＳ Ｐゴシック" panose="020B0600070205080204" pitchFamily="50" charset="-128"/>
                <a:cs typeface="+mn-cs"/>
              </a:rPr>
              <a:t>2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ＭＳ Ｐゴシック" panose="020B0600070205080204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/>
              <p:cNvSpPr txBox="1"/>
              <p:nvPr/>
            </p:nvSpPr>
            <p:spPr>
              <a:xfrm>
                <a:off x="757486" y="4913296"/>
                <a:ext cx="5760640" cy="347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水温が１６℃の水を熱したところ、熱し始めてからの時間と水温の関係は下の表のようになった。熱し始めてからの時間を </a:t>
                </a:r>
                <a14:m>
                  <m:oMath xmlns:m="http://schemas.openxmlformats.org/officeDocument/2006/math">
                    <m:r>
                      <a:rPr kumimoji="1" lang="en-US" altLang="ja-JP" sz="11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cs typeface="+mn-cs"/>
                      </a:rPr>
                      <m:t>𝑥</m:t>
                    </m:r>
                  </m:oMath>
                </a14:m>
                <a:r>
                  <a:rPr kumimoji="1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 分、水温を</a:t>
                </a:r>
                <a14:m>
                  <m:oMath xmlns:m="http://schemas.openxmlformats.org/officeDocument/2006/math">
                    <m:r>
                      <a:rPr kumimoji="1" lang="en-US" altLang="ja-JP" sz="11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𝑦</m:t>
                    </m:r>
                  </m:oMath>
                </a14:m>
                <a:r>
                  <a:rPr kumimoji="1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 ℃として、 </a:t>
                </a:r>
                <a14:m>
                  <m:oMath xmlns:m="http://schemas.openxmlformats.org/officeDocument/2006/math">
                    <m:r>
                      <a:rPr kumimoji="1" lang="en-US" altLang="ja-JP" sz="11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cs typeface="+mn-cs"/>
                      </a:rPr>
                      <m:t>𝑥</m:t>
                    </m:r>
                  </m:oMath>
                </a14:m>
                <a:r>
                  <a:rPr kumimoji="1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 と </a:t>
                </a:r>
                <a14:m>
                  <m:oMath xmlns:m="http://schemas.openxmlformats.org/officeDocument/2006/math">
                    <m:r>
                      <a:rPr kumimoji="1" lang="en-US" altLang="ja-JP" sz="11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𝑦</m:t>
                    </m:r>
                  </m:oMath>
                </a14:m>
                <a:r>
                  <a:rPr kumimoji="1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 の関係を式で表しなさい。</a:t>
                </a:r>
                <a:endPara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【</a:t>
                </a:r>
                <a:r>
                  <a:rPr kumimoji="1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レベル　★☆☆</a:t>
                </a:r>
                <a:r>
                  <a:rPr kumimoji="1" lang="en-US" altLang="ja-JP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】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（１）　熱し始めてからの時間を </a:t>
                </a:r>
                <a14:m>
                  <m:oMath xmlns:m="http://schemas.openxmlformats.org/officeDocument/2006/math">
                    <m:r>
                      <a:rPr kumimoji="1" lang="en-US" altLang="ja-JP" sz="11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cs typeface="+mn-cs"/>
                      </a:rPr>
                      <m:t>𝑥</m:t>
                    </m:r>
                  </m:oMath>
                </a14:m>
                <a:r>
                  <a:rPr kumimoji="1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 分、水温を</a:t>
                </a:r>
                <a14:m>
                  <m:oMath xmlns:m="http://schemas.openxmlformats.org/officeDocument/2006/math">
                    <m:r>
                      <a:rPr kumimoji="1" lang="en-US" altLang="ja-JP" sz="11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𝑦</m:t>
                    </m:r>
                  </m:oMath>
                </a14:m>
                <a:r>
                  <a:rPr kumimoji="1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 ℃として、 </a:t>
                </a:r>
                <a14:m>
                  <m:oMath xmlns:m="http://schemas.openxmlformats.org/officeDocument/2006/math">
                    <m:r>
                      <a:rPr kumimoji="1" lang="en-US" altLang="ja-JP" sz="11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cs typeface="+mn-cs"/>
                      </a:rPr>
                      <m:t>𝑥</m:t>
                    </m:r>
                  </m:oMath>
                </a14:m>
                <a:r>
                  <a:rPr kumimoji="1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 と </a:t>
                </a:r>
                <a14:m>
                  <m:oMath xmlns:m="http://schemas.openxmlformats.org/officeDocument/2006/math">
                    <m:r>
                      <a:rPr kumimoji="1" lang="en-US" altLang="ja-JP" sz="11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𝑦</m:t>
                    </m:r>
                  </m:oMath>
                </a14:m>
                <a:r>
                  <a:rPr kumimoji="1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 の関係を式で表しなさい。</a:t>
                </a:r>
                <a:endPara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（２）　水温が１００℃になるのは、熱し始めてから何分後か求めなさい。</a:t>
                </a:r>
                <a:endPara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20" name="テキスト ボックス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86" y="4913296"/>
                <a:ext cx="5760640" cy="3477875"/>
              </a:xfrm>
              <a:prstGeom prst="rect">
                <a:avLst/>
              </a:prstGeom>
              <a:blipFill>
                <a:blip r:embed="rId4"/>
                <a:stretch>
                  <a:fillRect r="-1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3" name="表 22"/>
          <p:cNvGraphicFramePr>
            <a:graphicFrameLocks noGrp="1"/>
          </p:cNvGraphicFramePr>
          <p:nvPr/>
        </p:nvGraphicFramePr>
        <p:xfrm>
          <a:off x="4839201" y="8887138"/>
          <a:ext cx="1676618" cy="440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0887">
                <a:tc>
                  <a:txBody>
                    <a:bodyPr/>
                    <a:lstStyle/>
                    <a:p>
                      <a:pPr algn="l"/>
                      <a:endParaRPr kumimoji="1" lang="ja-JP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表 23"/>
          <p:cNvGraphicFramePr>
            <a:graphicFrameLocks noGrp="1"/>
          </p:cNvGraphicFramePr>
          <p:nvPr/>
        </p:nvGraphicFramePr>
        <p:xfrm>
          <a:off x="4080716" y="7578856"/>
          <a:ext cx="2435103" cy="440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51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0887">
                <a:tc>
                  <a:txBody>
                    <a:bodyPr/>
                    <a:lstStyle/>
                    <a:p>
                      <a:pPr algn="l"/>
                      <a:endParaRPr kumimoji="1" lang="ja-JP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AC7539CF-3BFD-422D-BFEE-FEAE23EDBD57}"/>
              </a:ext>
            </a:extLst>
          </p:cNvPr>
          <p:cNvGraphicFramePr>
            <a:graphicFrameLocks noGrp="1"/>
          </p:cNvGraphicFramePr>
          <p:nvPr/>
        </p:nvGraphicFramePr>
        <p:xfrm>
          <a:off x="962604" y="5739020"/>
          <a:ext cx="3127637" cy="673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4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655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</a:rPr>
                        <a:t>時間（分）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</a:rPr>
                        <a:t>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</a:rPr>
                        <a:t>・・・・・・・・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</a:rPr>
                        <a:t>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</a:rPr>
                        <a:t>水温（℃）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</a:rPr>
                        <a:t>１６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</a:rPr>
                        <a:t>・・・・・・・・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</a:rPr>
                        <a:t>４０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6833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正方形/長方形 31"/>
          <p:cNvSpPr/>
          <p:nvPr/>
        </p:nvSpPr>
        <p:spPr>
          <a:xfrm>
            <a:off x="339924" y="0"/>
            <a:ext cx="6185420" cy="4486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itchFamily="50" charset="-128"/>
                <a:ea typeface="HG丸ｺﾞｼｯｸM-PRO" pitchFamily="50" charset="-128"/>
                <a:cs typeface="+mn-cs"/>
              </a:rPr>
              <a:t>Sophia Forest 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itchFamily="50" charset="-128"/>
                <a:ea typeface="HG丸ｺﾞｼｯｸM-PRO" pitchFamily="50" charset="-128"/>
                <a:cs typeface="+mn-cs"/>
              </a:rPr>
              <a:t>　中学２年数学　　　　 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丸ｺﾞｼｯｸM-PRO" pitchFamily="50" charset="-128"/>
              <a:ea typeface="HG丸ｺﾞｼｯｸM-PRO" pitchFamily="50" charset="-128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itchFamily="50" charset="-128"/>
                <a:ea typeface="HG丸ｺﾞｼｯｸM-PRO" pitchFamily="50" charset="-128"/>
                <a:cs typeface="+mn-cs"/>
              </a:rPr>
              <a:t>１次関数⑦　１次関数の活用</a:t>
            </a:r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itchFamily="50" charset="-128"/>
              <a:ea typeface="HG丸ｺﾞｼｯｸM-PRO" pitchFamily="50" charset="-128"/>
              <a:cs typeface="+mn-cs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339924" y="542850"/>
            <a:ext cx="6185420" cy="720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339924" y="598956"/>
            <a:ext cx="424780" cy="36004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ＭＳ Ｐゴシック" panose="020B0600070205080204" pitchFamily="50" charset="-128"/>
                <a:cs typeface="+mn-cs"/>
              </a:rPr>
              <a:t>3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ＭＳ Ｐゴシック" panose="020B0600070205080204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/>
              <p:cNvSpPr txBox="1"/>
              <p:nvPr/>
            </p:nvSpPr>
            <p:spPr>
              <a:xfrm>
                <a:off x="764704" y="665095"/>
                <a:ext cx="5760640" cy="938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あ</a:t>
                </a:r>
                <a14:m>
                  <m:oMath xmlns:m="http://schemas.openxmlformats.org/officeDocument/2006/math">
                    <m:r>
                      <a:rPr kumimoji="1" lang="ja-JP" altLang="en-US" sz="11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cs typeface="+mn-cs"/>
                      </a:rPr>
                      <m:t>る</m:t>
                    </m:r>
                  </m:oMath>
                </a14:m>
                <a:r>
                  <a:rPr kumimoji="1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人が、家から４０ｋｍはなれた公園へ自動車で行くことにした。下のグラフは、家を出て</a:t>
                </a:r>
                <a14:m>
                  <m:oMath xmlns:m="http://schemas.openxmlformats.org/officeDocument/2006/math">
                    <m:r>
                      <a:rPr kumimoji="1" lang="ja-JP" altLang="en-US" sz="11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1" lang="en-US" altLang="ja-JP" sz="11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cs typeface="+mn-cs"/>
                      </a:rPr>
                      <m:t>𝑥</m:t>
                    </m:r>
                  </m:oMath>
                </a14:m>
                <a:r>
                  <a:rPr kumimoji="1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 分後にいる地点から公園までの道のりを </a:t>
                </a:r>
                <a14:m>
                  <m:oMath xmlns:m="http://schemas.openxmlformats.org/officeDocument/2006/math">
                    <m:r>
                      <a:rPr kumimoji="1" lang="en-US" altLang="ja-JP" sz="11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cs typeface="+mn-cs"/>
                      </a:rPr>
                      <m:t>𝑦</m:t>
                    </m:r>
                  </m:oMath>
                </a14:m>
                <a:r>
                  <a:rPr kumimoji="1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rPr>
                  <a:t> ｋｍとして、</a:t>
                </a:r>
                <a14:m>
                  <m:oMath xmlns:m="http://schemas.openxmlformats.org/officeDocument/2006/math">
                    <m:r>
                      <a:rPr kumimoji="1" lang="ja-JP" altLang="en-US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1" lang="en-US" altLang="ja-JP" sz="11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cs typeface="+mn-cs"/>
                      </a:rPr>
                      <m:t>𝑥</m:t>
                    </m:r>
                  </m:oMath>
                </a14:m>
                <a:r>
                  <a:rPr kumimoji="1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 ， </a:t>
                </a:r>
                <a14:m>
                  <m:oMath xmlns:m="http://schemas.openxmlformats.org/officeDocument/2006/math">
                    <m:r>
                      <a:rPr kumimoji="1" lang="en-US" altLang="ja-JP" sz="11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cs typeface="+mn-cs"/>
                      </a:rPr>
                      <m:t>𝑦</m:t>
                    </m:r>
                  </m:oMath>
                </a14:m>
                <a:r>
                  <a:rPr kumimoji="1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rPr>
                  <a:t> の関係を表したものである。</a:t>
                </a:r>
                <a:endPara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rPr>
                  <a:t>以下の問いに答えなさい。</a:t>
                </a:r>
                <a:r>
                  <a:rPr kumimoji="1" lang="en-US" altLang="ja-JP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【</a:t>
                </a:r>
                <a:r>
                  <a:rPr kumimoji="1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レベル　★★☆</a:t>
                </a:r>
                <a:r>
                  <a:rPr kumimoji="1" lang="en-US" altLang="ja-JP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】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24" name="テキスト ボックス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704" y="665095"/>
                <a:ext cx="5760640" cy="938719"/>
              </a:xfrm>
              <a:prstGeom prst="rect">
                <a:avLst/>
              </a:prstGeom>
              <a:blipFill>
                <a:blip r:embed="rId3"/>
                <a:stretch>
                  <a:fillRect t="-129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/>
              <p:cNvSpPr txBox="1"/>
              <p:nvPr/>
            </p:nvSpPr>
            <p:spPr>
              <a:xfrm>
                <a:off x="559532" y="1315496"/>
                <a:ext cx="5746204" cy="2546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（"/>
                          <m:endChr m:val="）"/>
                          <m:ctrlPr>
                            <a:rPr kumimoji="1" lang="ja-JP" alt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1" lang="ja-JP" alt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１</m:t>
                          </m:r>
                        </m:e>
                      </m:d>
                      <m:r>
                        <a:rPr kumimoji="1" lang="ja-JP" altLang="en-US" sz="11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　このグラフの式を求めなさい。</m:t>
                      </m:r>
                    </m:oMath>
                  </m:oMathPara>
                </a14:m>
                <a:endPara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（２）</a:t>
                </a:r>
                <a14:m>
                  <m:oMath xmlns:m="http://schemas.openxmlformats.org/officeDocument/2006/math">
                    <m:r>
                      <a:rPr kumimoji="1" lang="ja-JP" altLang="en-US" sz="11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cs typeface="+mn-cs"/>
                      </a:rPr>
                      <m:t>　</m:t>
                    </m:r>
                    <m:r>
                      <a:rPr kumimoji="1" lang="ja-JP" altLang="en-US" sz="11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この人が２４分後にいる地点から公園まで</m:t>
                    </m:r>
                  </m:oMath>
                </a14:m>
                <a:endParaRPr kumimoji="1" lang="en-US" altLang="ja-JP" sz="11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　</a:t>
                </a:r>
                <a14:m>
                  <m:oMath xmlns:m="http://schemas.openxmlformats.org/officeDocument/2006/math">
                    <m:r>
                      <a:rPr kumimoji="1" lang="ja-JP" altLang="en-US" sz="11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　</m:t>
                    </m:r>
                    <m:r>
                      <a:rPr kumimoji="1" lang="ja-JP" altLang="en-US" sz="11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　</m:t>
                    </m:r>
                    <m:r>
                      <a:rPr kumimoji="1" lang="ja-JP" altLang="en-US" sz="11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の道のりは何ｋｍですか</m:t>
                    </m:r>
                  </m:oMath>
                </a14:m>
                <a:r>
                  <a:rPr kumimoji="1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。</a:t>
                </a:r>
                <a:endPara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25" name="テキスト ボックス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32" y="1315496"/>
                <a:ext cx="5746204" cy="25468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6" name="表 25"/>
          <p:cNvGraphicFramePr>
            <a:graphicFrameLocks noGrp="1"/>
          </p:cNvGraphicFramePr>
          <p:nvPr/>
        </p:nvGraphicFramePr>
        <p:xfrm>
          <a:off x="925033" y="2299956"/>
          <a:ext cx="2495286" cy="52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5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0480">
                <a:tc>
                  <a:txBody>
                    <a:bodyPr/>
                    <a:lstStyle/>
                    <a:p>
                      <a:pPr algn="l"/>
                      <a:endParaRPr kumimoji="1" lang="ja-JP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" name="表 26"/>
          <p:cNvGraphicFramePr>
            <a:graphicFrameLocks noGrp="1"/>
          </p:cNvGraphicFramePr>
          <p:nvPr/>
        </p:nvGraphicFramePr>
        <p:xfrm>
          <a:off x="925033" y="3981836"/>
          <a:ext cx="2495286" cy="52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5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0480">
                <a:tc>
                  <a:txBody>
                    <a:bodyPr/>
                    <a:lstStyle/>
                    <a:p>
                      <a:pPr algn="l"/>
                      <a:endParaRPr kumimoji="1" lang="ja-JP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8" name="図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5024" y="1265259"/>
            <a:ext cx="2934451" cy="2273281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C4F43EE-62AD-40D9-833A-FDA1DEAF6C62}"/>
              </a:ext>
            </a:extLst>
          </p:cNvPr>
          <p:cNvSpPr/>
          <p:nvPr/>
        </p:nvSpPr>
        <p:spPr>
          <a:xfrm>
            <a:off x="336290" y="4614776"/>
            <a:ext cx="6185420" cy="720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9E1FA62-CFAC-46F2-8E4B-969CE6932569}"/>
              </a:ext>
            </a:extLst>
          </p:cNvPr>
          <p:cNvSpPr/>
          <p:nvPr/>
        </p:nvSpPr>
        <p:spPr>
          <a:xfrm>
            <a:off x="336290" y="4686784"/>
            <a:ext cx="424780" cy="36004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ＭＳ Ｐゴシック" panose="020B0600070205080204" pitchFamily="50" charset="-128"/>
                <a:cs typeface="+mn-cs"/>
              </a:rPr>
              <a:t>4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ＭＳ Ｐゴシック" panose="020B0600070205080204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661C0B5E-D043-4A15-B32C-5ADBBBE6384D}"/>
                  </a:ext>
                </a:extLst>
              </p:cNvPr>
              <p:cNvSpPr txBox="1"/>
              <p:nvPr/>
            </p:nvSpPr>
            <p:spPr>
              <a:xfrm>
                <a:off x="753852" y="4724884"/>
                <a:ext cx="5760640" cy="4493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下の図のような長方形ＡＢＣＤがあります。点Ｐは、Ａを出発して、秒速１ｃｍの速さで、長方形の辺上をＢ，Ｃを通ってＤまで動きます。点ＰがＡを出発してから </a:t>
                </a:r>
                <a14:m>
                  <m:oMath xmlns:m="http://schemas.openxmlformats.org/officeDocument/2006/math">
                    <m:r>
                      <a:rPr kumimoji="1" lang="en-US" altLang="ja-JP" sz="11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cs typeface="+mn-cs"/>
                      </a:rPr>
                      <m:t>𝑥</m:t>
                    </m:r>
                  </m:oMath>
                </a14:m>
                <a:r>
                  <a:rPr kumimoji="1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 秒後の△ＡＰＤの面積を</a:t>
                </a:r>
                <a14:m>
                  <m:oMath xmlns:m="http://schemas.openxmlformats.org/officeDocument/2006/math">
                    <m:r>
                      <a:rPr kumimoji="1" lang="en-US" altLang="ja-JP" sz="11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cs typeface="+mn-cs"/>
                      </a:rPr>
                      <m:t>𝑦</m:t>
                    </m:r>
                  </m:oMath>
                </a14:m>
                <a:r>
                  <a:rPr kumimoji="1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 ｃｍ</a:t>
                </a:r>
                <a:r>
                  <a:rPr kumimoji="1" lang="ja-JP" altLang="en-US" sz="11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２</a:t>
                </a:r>
                <a:r>
                  <a:rPr kumimoji="1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とします。次のそれぞれの場合について、</a:t>
                </a:r>
                <a:r>
                  <a:rPr kumimoji="1" lang="en-US" altLang="ja-JP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11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cs typeface="+mn-cs"/>
                      </a:rPr>
                      <m:t>𝑦</m:t>
                    </m:r>
                  </m:oMath>
                </a14:m>
                <a:r>
                  <a:rPr kumimoji="1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  の値を式で表しなさい。</a:t>
                </a:r>
                <a:r>
                  <a:rPr kumimoji="1" lang="en-US" altLang="ja-JP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【</a:t>
                </a:r>
                <a:r>
                  <a:rPr kumimoji="1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レベル　★★★</a:t>
                </a:r>
                <a:r>
                  <a:rPr kumimoji="1" lang="en-US" altLang="ja-JP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】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（１）　点Ｐが辺ＡＢ上を動くとき（０≦ </a:t>
                </a:r>
                <a14:m>
                  <m:oMath xmlns:m="http://schemas.openxmlformats.org/officeDocument/2006/math">
                    <m:r>
                      <a:rPr kumimoji="1" lang="en-US" altLang="ja-JP" sz="11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cs typeface="+mn-cs"/>
                      </a:rPr>
                      <m:t>𝑥</m:t>
                    </m:r>
                  </m:oMath>
                </a14:m>
                <a:r>
                  <a:rPr kumimoji="1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 ≦４）</a:t>
                </a:r>
                <a:endPara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（２）　点Ｐが辺ＢＣ上を動くとき（４≦ </a:t>
                </a:r>
                <a14:m>
                  <m:oMath xmlns:m="http://schemas.openxmlformats.org/officeDocument/2006/math">
                    <m:r>
                      <a:rPr kumimoji="1" lang="en-US" altLang="ja-JP" sz="11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cs typeface="+mn-cs"/>
                      </a:rPr>
                      <m:t>𝑥</m:t>
                    </m:r>
                  </m:oMath>
                </a14:m>
                <a:r>
                  <a:rPr kumimoji="1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 ≦１２）</a:t>
                </a:r>
                <a:endPara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（３）　点Ｐが辺ＣＤ上を動くとき（１２≦ </a:t>
                </a:r>
                <a14:m>
                  <m:oMath xmlns:m="http://schemas.openxmlformats.org/officeDocument/2006/math">
                    <m:r>
                      <a:rPr kumimoji="1" lang="en-US" altLang="ja-JP" sz="11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cs typeface="+mn-cs"/>
                      </a:rPr>
                      <m:t>𝑥</m:t>
                    </m:r>
                  </m:oMath>
                </a14:m>
                <a:r>
                  <a:rPr kumimoji="1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 ≦１６）</a:t>
                </a:r>
                <a:endPara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661C0B5E-D043-4A15-B32C-5ADBBBE638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852" y="4724884"/>
                <a:ext cx="5760640" cy="449353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>
            <a:extLst>
              <a:ext uri="{FF2B5EF4-FFF2-40B4-BE49-F238E27FC236}">
                <a16:creationId xmlns:a16="http://schemas.microsoft.com/office/drawing/2014/main" id="{2612A09E-251F-4F12-A852-8B03DFD09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839" y="5331674"/>
            <a:ext cx="2405589" cy="135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9EBA86CF-557E-42E2-8237-23035B447885}"/>
              </a:ext>
            </a:extLst>
          </p:cNvPr>
          <p:cNvGraphicFramePr>
            <a:graphicFrameLocks noGrp="1"/>
          </p:cNvGraphicFramePr>
          <p:nvPr/>
        </p:nvGraphicFramePr>
        <p:xfrm>
          <a:off x="4079387" y="7136777"/>
          <a:ext cx="2435103" cy="488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51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8145">
                <a:tc>
                  <a:txBody>
                    <a:bodyPr/>
                    <a:lstStyle/>
                    <a:p>
                      <a:pPr algn="l"/>
                      <a:endParaRPr kumimoji="1" lang="ja-JP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D11DA606-77E2-4515-A34A-023B2E5F2E24}"/>
              </a:ext>
            </a:extLst>
          </p:cNvPr>
          <p:cNvGraphicFramePr>
            <a:graphicFrameLocks noGrp="1"/>
          </p:cNvGraphicFramePr>
          <p:nvPr/>
        </p:nvGraphicFramePr>
        <p:xfrm>
          <a:off x="4079387" y="7990407"/>
          <a:ext cx="2435103" cy="488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51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8145">
                <a:tc>
                  <a:txBody>
                    <a:bodyPr/>
                    <a:lstStyle/>
                    <a:p>
                      <a:pPr algn="l"/>
                      <a:endParaRPr kumimoji="1" lang="ja-JP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6F181AFC-4A0A-4018-8401-B597247BEBCA}"/>
              </a:ext>
            </a:extLst>
          </p:cNvPr>
          <p:cNvGraphicFramePr>
            <a:graphicFrameLocks noGrp="1"/>
          </p:cNvGraphicFramePr>
          <p:nvPr/>
        </p:nvGraphicFramePr>
        <p:xfrm>
          <a:off x="4079388" y="8852944"/>
          <a:ext cx="2435103" cy="488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51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8145">
                <a:tc>
                  <a:txBody>
                    <a:bodyPr/>
                    <a:lstStyle/>
                    <a:p>
                      <a:pPr algn="l"/>
                      <a:endParaRPr kumimoji="1" lang="ja-JP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6443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正方形/長方形 32"/>
          <p:cNvSpPr/>
          <p:nvPr/>
        </p:nvSpPr>
        <p:spPr>
          <a:xfrm>
            <a:off x="339924" y="0"/>
            <a:ext cx="6185420" cy="4486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050" dirty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Sophia Forest </a:t>
            </a:r>
            <a:r>
              <a:rPr lang="ja-JP" altLang="en-US" sz="1050" dirty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　中学２年数学　　　　 </a:t>
            </a:r>
            <a:endParaRPr lang="en-US" altLang="ja-JP" sz="1050" dirty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algn="r"/>
            <a:r>
              <a:rPr lang="en-US" altLang="ja-JP" sz="1050" dirty="0">
                <a:latin typeface="HG丸ｺﾞｼｯｸM-PRO" pitchFamily="50" charset="-128"/>
                <a:ea typeface="HG丸ｺﾞｼｯｸM-PRO" pitchFamily="50" charset="-128"/>
              </a:rPr>
              <a:t>【</a:t>
            </a:r>
            <a:r>
              <a:rPr lang="ja-JP" altLang="en-US" sz="1050" dirty="0">
                <a:latin typeface="HG丸ｺﾞｼｯｸM-PRO" pitchFamily="50" charset="-128"/>
                <a:ea typeface="HG丸ｺﾞｼｯｸM-PRO" pitchFamily="50" charset="-128"/>
              </a:rPr>
              <a:t>練習問題</a:t>
            </a:r>
            <a:r>
              <a:rPr lang="en-US" altLang="ja-JP" sz="1050" dirty="0">
                <a:latin typeface="HG丸ｺﾞｼｯｸM-PRO" pitchFamily="50" charset="-128"/>
                <a:ea typeface="HG丸ｺﾞｼｯｸM-PRO" pitchFamily="50" charset="-128"/>
              </a:rPr>
              <a:t>】</a:t>
            </a:r>
            <a:r>
              <a:rPr lang="ja-JP" altLang="en-US" sz="1050" dirty="0">
                <a:latin typeface="HG丸ｺﾞｼｯｸM-PRO" pitchFamily="50" charset="-128"/>
                <a:ea typeface="HG丸ｺﾞｼｯｸM-PRO" pitchFamily="50" charset="-128"/>
              </a:rPr>
              <a:t>　１次関数（まとめ１）</a:t>
            </a:r>
            <a:endParaRPr lang="ja-JP" altLang="en-US" sz="1050" dirty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5A47DD4F-5B86-444B-9D11-0FCFAC113D84}"/>
              </a:ext>
            </a:extLst>
          </p:cNvPr>
          <p:cNvSpPr/>
          <p:nvPr/>
        </p:nvSpPr>
        <p:spPr>
          <a:xfrm>
            <a:off x="344770" y="6229029"/>
            <a:ext cx="6185420" cy="720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0148F348-56C2-4380-BDBA-6181FAEB7616}"/>
              </a:ext>
            </a:extLst>
          </p:cNvPr>
          <p:cNvSpPr/>
          <p:nvPr/>
        </p:nvSpPr>
        <p:spPr>
          <a:xfrm>
            <a:off x="344770" y="6301037"/>
            <a:ext cx="424780" cy="36004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Impact" pitchFamily="34" charset="0"/>
              </a:rPr>
              <a:t>3</a:t>
            </a:r>
            <a:endParaRPr kumimoji="1" lang="ja-JP" altLang="en-US" dirty="0">
              <a:latin typeface="Impact" pitchFamily="34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C9411C8-31BB-4050-B783-8E2BF04E48C8}"/>
              </a:ext>
            </a:extLst>
          </p:cNvPr>
          <p:cNvSpPr txBox="1"/>
          <p:nvPr/>
        </p:nvSpPr>
        <p:spPr>
          <a:xfrm>
            <a:off x="775846" y="6348742"/>
            <a:ext cx="5754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/>
              <a:t>次の問いに答えなさい。（南中　Ｒ２）   </a:t>
            </a:r>
            <a:r>
              <a:rPr lang="en-US" altLang="ja-JP" sz="1100" dirty="0">
                <a:solidFill>
                  <a:prstClr val="black"/>
                </a:solidFill>
                <a:latin typeface="+mn-ea"/>
              </a:rPr>
              <a:t>【</a:t>
            </a:r>
            <a:r>
              <a:rPr lang="ja-JP" altLang="en-US" sz="1100" dirty="0">
                <a:solidFill>
                  <a:prstClr val="black"/>
                </a:solidFill>
                <a:latin typeface="+mn-ea"/>
              </a:rPr>
              <a:t>レベル　★☆☆</a:t>
            </a:r>
            <a:r>
              <a:rPr lang="en-US" altLang="ja-JP" sz="1100" dirty="0">
                <a:solidFill>
                  <a:prstClr val="black"/>
                </a:solidFill>
                <a:latin typeface="+mn-ea"/>
              </a:rPr>
              <a:t>】</a:t>
            </a:r>
            <a:r>
              <a:rPr lang="ja-JP" altLang="en-US" sz="1100" dirty="0">
                <a:solidFill>
                  <a:prstClr val="black"/>
                </a:solidFill>
                <a:latin typeface="+mn-ea"/>
              </a:rPr>
              <a:t>　</a:t>
            </a:r>
            <a:endParaRPr lang="en-US" altLang="ja-JP" sz="1100" dirty="0">
              <a:solidFill>
                <a:prstClr val="black"/>
              </a:solidFill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" name="表 26">
                <a:extLst>
                  <a:ext uri="{FF2B5EF4-FFF2-40B4-BE49-F238E27FC236}">
                    <a16:creationId xmlns:a16="http://schemas.microsoft.com/office/drawing/2014/main" id="{C284DFEC-CBD1-4AAF-BAF1-5BA3E68F829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52314" y="6706021"/>
              <a:ext cx="5977876" cy="259944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152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55635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299723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ja-JP" altLang="en-US" sz="1100" b="0" kern="100" dirty="0">
                              <a:solidFill>
                                <a:schemeClr val="tx1"/>
                              </a:solidFill>
                              <a:latin typeface="+mn-ea"/>
                              <a:cs typeface="Times New Roman"/>
                            </a:rPr>
                            <a:t>（１）　</a:t>
                          </a:r>
                          <a:endParaRPr lang="en-US" altLang="ja-JP" sz="1100" b="0" kern="100" dirty="0">
                            <a:solidFill>
                              <a:schemeClr val="tx1"/>
                            </a:solidFill>
                            <a:latin typeface="+mn-ea"/>
                            <a:cs typeface="Times New Roman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sz="1100" b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+mn-ea"/>
                              <a:cs typeface="+mn-cs"/>
                            </a:rPr>
                            <a:t>１次関数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11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1" lang="en-US" altLang="ja-JP" sz="11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  <m:r>
                                <a:rPr kumimoji="1" lang="en-US" altLang="ja-JP" sz="11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=2</m:t>
                              </m:r>
                              <m:r>
                                <a:rPr kumimoji="1" lang="en-US" altLang="ja-JP" sz="11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1" lang="en-US" altLang="ja-JP" sz="11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+3</m:t>
                              </m:r>
                            </m:oMath>
                          </a14:m>
                          <a:r>
                            <a:rPr kumimoji="1" lang="ja-JP" altLang="en-US" sz="1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ＭＳ Ｐゴシック" panose="020B0600070205080204" pitchFamily="50" charset="-128"/>
                              <a:cs typeface="+mn-cs"/>
                            </a:rPr>
                            <a:t> で、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11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oMath>
                          </a14:m>
                          <a:r>
                            <a:rPr kumimoji="1" lang="ja-JP" altLang="en-US" sz="1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ＭＳ Ｐゴシック" panose="020B0600070205080204" pitchFamily="50" charset="-128"/>
                              <a:cs typeface="+mn-cs"/>
                            </a:rPr>
                            <a:t> の変域が 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11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−1</m:t>
                              </m:r>
                              <m:r>
                                <a:rPr kumimoji="1" lang="ja-JP" altLang="en-US" sz="11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≦</m:t>
                              </m:r>
                              <m:r>
                                <a:rPr kumimoji="1" lang="en-US" altLang="ja-JP" sz="11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1" lang="ja-JP" altLang="en-US" sz="11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≦</m:t>
                              </m:r>
                              <m:r>
                                <a:rPr kumimoji="1" lang="en-US" altLang="ja-JP" sz="11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oMath>
                          </a14:m>
                          <a:r>
                            <a:rPr kumimoji="1" lang="ja-JP" altLang="en-US" sz="1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ＭＳ Ｐゴシック" panose="020B0600070205080204" pitchFamily="50" charset="-128"/>
                              <a:cs typeface="+mn-cs"/>
                            </a:rPr>
                            <a:t> のとき、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11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  <m:r>
                                <a:rPr kumimoji="1" lang="en-US" altLang="ja-JP" sz="11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</m:oMath>
                          </a14:m>
                          <a:r>
                            <a:rPr kumimoji="1" lang="ja-JP" altLang="en-US" sz="1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ＭＳ Ｐゴシック" panose="020B0600070205080204" pitchFamily="50" charset="-128"/>
                              <a:cs typeface="+mn-cs"/>
                            </a:rPr>
                            <a:t>の変域を求めなさい。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299723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ja-JP" altLang="en-US" sz="1100" b="0" kern="100" dirty="0">
                              <a:solidFill>
                                <a:schemeClr val="tx1"/>
                              </a:solidFill>
                              <a:latin typeface="+mn-ea"/>
                              <a:cs typeface="Times New Roman"/>
                            </a:rPr>
                            <a:t>（２）</a:t>
                          </a:r>
                          <a:endParaRPr lang="en-US" altLang="ja-JP" sz="1100" b="0" kern="100" dirty="0">
                            <a:solidFill>
                              <a:schemeClr val="tx1"/>
                            </a:solidFill>
                            <a:latin typeface="+mn-ea"/>
                            <a:cs typeface="Times New Roman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kumimoji="1" lang="ja-JP" altLang="en-US" sz="1100" b="0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ea typeface="+mn-ea"/>
                                    <a:cs typeface="+mn-cs"/>
                                  </a:rPr>
                                  <m:t>１次関数</m:t>
                                </m:r>
                                <m:r>
                                  <a:rPr kumimoji="1" lang="en-US" altLang="ja-JP" sz="11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kumimoji="1" lang="en-US" altLang="ja-JP" sz="11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  <m:r>
                                  <a:rPr kumimoji="1" lang="en-US" altLang="ja-JP" sz="11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=−</m:t>
                                </m:r>
                                <m:r>
                                  <a:rPr kumimoji="1" lang="en-US" altLang="ja-JP" sz="11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kumimoji="1" lang="en-US" altLang="ja-JP" sz="11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+3</m:t>
                                </m:r>
                                <m:r>
                                  <m:rPr>
                                    <m:nor/>
                                  </m:rPr>
                                  <a:rPr kumimoji="1" lang="ja-JP" altLang="en-US" sz="1100" b="0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+mn-lt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kumimoji="1" lang="ja-JP" altLang="en-US" sz="1100" b="0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+mn-lt"/>
                                    <a:ea typeface="+mn-ea"/>
                                    <a:cs typeface="+mn-cs"/>
                                  </a:rPr>
                                  <m:t>で、</m:t>
                                </m:r>
                                <m:r>
                                  <a:rPr kumimoji="1" lang="en-US" altLang="ja-JP" sz="11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m:rPr>
                                    <m:nor/>
                                  </m:rPr>
                                  <a:rPr kumimoji="1" lang="en-US" altLang="ja-JP" sz="11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kumimoji="1" lang="ja-JP" altLang="en-US" sz="1100" b="0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+mn-lt"/>
                                    <a:ea typeface="+mn-ea"/>
                                    <a:cs typeface="+mn-cs"/>
                                  </a:rPr>
                                  <m:t>の変域が</m:t>
                                </m:r>
                                <m:r>
                                  <m:rPr>
                                    <m:nor/>
                                  </m:rPr>
                                  <a:rPr kumimoji="1" lang="ja-JP" altLang="en-US" sz="1100" b="0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+mn-lt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kumimoji="1" lang="en-US" altLang="ja-JP" sz="11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−4</m:t>
                                </m:r>
                                <m:r>
                                  <a:rPr kumimoji="1" lang="ja-JP" altLang="en-US" sz="11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≦</m:t>
                                </m:r>
                                <m:r>
                                  <a:rPr kumimoji="1" lang="en-US" altLang="ja-JP" sz="11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kumimoji="1" lang="ja-JP" altLang="en-US" sz="11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≦</m:t>
                                </m:r>
                                <m:r>
                                  <a:rPr kumimoji="1" lang="en-US" altLang="ja-JP" sz="11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  <m:r>
                                  <m:rPr>
                                    <m:nor/>
                                  </m:rPr>
                                  <a:rPr kumimoji="1" lang="ja-JP" altLang="en-US" sz="1100" b="0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+mn-lt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kumimoji="1" lang="ja-JP" altLang="en-US" sz="1100" b="0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+mn-lt"/>
                                    <a:ea typeface="+mn-ea"/>
                                    <a:cs typeface="+mn-cs"/>
                                  </a:rPr>
                                  <m:t>のとき、</m:t>
                                </m:r>
                                <m:r>
                                  <a:rPr kumimoji="1" lang="en-US" altLang="ja-JP" sz="11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  <m:r>
                                  <m:rPr>
                                    <m:nor/>
                                  </m:rPr>
                                  <a:rPr kumimoji="1" lang="en-US" altLang="ja-JP" sz="11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kumimoji="1" lang="ja-JP" altLang="en-US" sz="1100" b="0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+mn-lt"/>
                                    <a:ea typeface="+mn-ea"/>
                                    <a:cs typeface="+mn-cs"/>
                                  </a:rPr>
                                  <m:t>の変域を求めなさい。</m:t>
                                </m:r>
                              </m:oMath>
                            </m:oMathPara>
                          </a14:m>
                          <a:endParaRPr kumimoji="1" lang="ja-JP" altLang="en-US" sz="11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3154703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7" name="表 26">
                <a:extLst>
                  <a:ext uri="{FF2B5EF4-FFF2-40B4-BE49-F238E27FC236}">
                    <a16:creationId xmlns:a16="http://schemas.microsoft.com/office/drawing/2014/main" id="{C284DFEC-CBD1-4AAF-BAF1-5BA3E68F829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1932291"/>
                  </p:ext>
                </p:extLst>
              </p:nvPr>
            </p:nvGraphicFramePr>
            <p:xfrm>
              <a:off x="552314" y="6706021"/>
              <a:ext cx="5977876" cy="259944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152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55635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299723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ja-JP" altLang="en-US" sz="1100" b="0" kern="100" dirty="0">
                              <a:solidFill>
                                <a:schemeClr val="tx1"/>
                              </a:solidFill>
                              <a:latin typeface="+mn-ea"/>
                              <a:cs typeface="Times New Roman"/>
                            </a:rPr>
                            <a:t>（１）　</a:t>
                          </a:r>
                          <a:endParaRPr lang="en-US" altLang="ja-JP" sz="1100" b="0" kern="100" dirty="0">
                            <a:solidFill>
                              <a:schemeClr val="tx1"/>
                            </a:solidFill>
                            <a:latin typeface="+mn-ea"/>
                            <a:cs typeface="Times New Roman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7558" t="-935" b="-995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299723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ja-JP" altLang="en-US" sz="1100" b="0" kern="100" dirty="0">
                              <a:solidFill>
                                <a:schemeClr val="tx1"/>
                              </a:solidFill>
                              <a:latin typeface="+mn-ea"/>
                              <a:cs typeface="Times New Roman"/>
                            </a:rPr>
                            <a:t>（２）</a:t>
                          </a:r>
                          <a:endParaRPr lang="en-US" altLang="ja-JP" sz="1100" b="0" kern="100" dirty="0">
                            <a:solidFill>
                              <a:schemeClr val="tx1"/>
                            </a:solidFill>
                            <a:latin typeface="+mn-ea"/>
                            <a:cs typeface="Times New Roman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7558" t="-1014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31547030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9" name="表 28">
            <a:extLst>
              <a:ext uri="{FF2B5EF4-FFF2-40B4-BE49-F238E27FC236}">
                <a16:creationId xmlns:a16="http://schemas.microsoft.com/office/drawing/2014/main" id="{FB885563-A60D-4F12-8C4D-B2BDE7152B1F}"/>
              </a:ext>
            </a:extLst>
          </p:cNvPr>
          <p:cNvGraphicFramePr>
            <a:graphicFrameLocks noGrp="1"/>
          </p:cNvGraphicFramePr>
          <p:nvPr/>
        </p:nvGraphicFramePr>
        <p:xfrm>
          <a:off x="4051609" y="7447679"/>
          <a:ext cx="2303000" cy="5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l"/>
                      <a:endParaRPr kumimoji="1" lang="ja-JP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表 20">
            <a:extLst>
              <a:ext uri="{FF2B5EF4-FFF2-40B4-BE49-F238E27FC236}">
                <a16:creationId xmlns:a16="http://schemas.microsoft.com/office/drawing/2014/main" id="{9BA96BC9-43C6-4AC2-B622-3C2AF2577A62}"/>
              </a:ext>
            </a:extLst>
          </p:cNvPr>
          <p:cNvGraphicFramePr>
            <a:graphicFrameLocks noGrp="1"/>
          </p:cNvGraphicFramePr>
          <p:nvPr/>
        </p:nvGraphicFramePr>
        <p:xfrm>
          <a:off x="4032731" y="8792346"/>
          <a:ext cx="2303000" cy="5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37F3C0E-41A6-D080-9C78-3445E98F93E2}"/>
              </a:ext>
            </a:extLst>
          </p:cNvPr>
          <p:cNvSpPr/>
          <p:nvPr/>
        </p:nvSpPr>
        <p:spPr>
          <a:xfrm>
            <a:off x="339924" y="523749"/>
            <a:ext cx="6185420" cy="720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42E3744-E185-FD03-8DE8-E06A9428E40F}"/>
              </a:ext>
            </a:extLst>
          </p:cNvPr>
          <p:cNvSpPr/>
          <p:nvPr/>
        </p:nvSpPr>
        <p:spPr>
          <a:xfrm>
            <a:off x="339924" y="579855"/>
            <a:ext cx="424780" cy="36004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Impact" pitchFamily="34" charset="0"/>
              </a:rPr>
              <a:t>1</a:t>
            </a:r>
            <a:endParaRPr kumimoji="1" lang="ja-JP" altLang="en-US" dirty="0">
              <a:latin typeface="Impact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C6C98E2-5384-5383-0216-06BFCE0A2E8E}"/>
              </a:ext>
            </a:extLst>
          </p:cNvPr>
          <p:cNvSpPr txBox="1"/>
          <p:nvPr/>
        </p:nvSpPr>
        <p:spPr>
          <a:xfrm>
            <a:off x="776736" y="544863"/>
            <a:ext cx="5760640" cy="380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ja-JP" altLang="en-US" sz="1100" dirty="0"/>
              <a:t>次の方程式のグラフをかきなさい。</a:t>
            </a:r>
            <a:r>
              <a:rPr lang="en-US" altLang="ja-JP" sz="1100" dirty="0"/>
              <a:t>【</a:t>
            </a:r>
            <a:r>
              <a:rPr lang="ja-JP" altLang="en-US" sz="1100" dirty="0"/>
              <a:t>レベル　★☆☆</a:t>
            </a:r>
            <a:r>
              <a:rPr lang="en-US" altLang="ja-JP" sz="1100" dirty="0"/>
              <a:t>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5A24C040-3492-F50A-24DD-4C4D5FD713E1}"/>
                  </a:ext>
                </a:extLst>
              </p:cNvPr>
              <p:cNvSpPr txBox="1"/>
              <p:nvPr/>
            </p:nvSpPr>
            <p:spPr>
              <a:xfrm>
                <a:off x="589527" y="884293"/>
                <a:ext cx="5746204" cy="24120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ja-JP" altLang="en-US" sz="1100" dirty="0"/>
                  <a:t>（１）　</a:t>
                </a:r>
                <a14:m>
                  <m:oMath xmlns:m="http://schemas.openxmlformats.org/officeDocument/2006/math">
                    <m:r>
                      <a:rPr lang="en-US" altLang="ja-JP" sz="11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ja-JP" sz="11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11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11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altLang="ja-JP" sz="11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ja-JP" altLang="en-US" sz="1100" dirty="0">
                  <a:solidFill>
                    <a:prstClr val="black"/>
                  </a:solidFill>
                </a:endParaRPr>
              </a:p>
              <a:p>
                <a:pPr>
                  <a:lnSpc>
                    <a:spcPct val="200000"/>
                  </a:lnSpc>
                </a:pPr>
                <a:endParaRPr lang="en-US" altLang="ja-JP" sz="1100" dirty="0">
                  <a:solidFill>
                    <a:prstClr val="black"/>
                  </a:solidFill>
                </a:endParaRPr>
              </a:p>
              <a:p>
                <a:pPr>
                  <a:lnSpc>
                    <a:spcPct val="200000"/>
                  </a:lnSpc>
                </a:pPr>
                <a:endParaRPr lang="ja-JP" altLang="en-US" sz="1100" dirty="0">
                  <a:solidFill>
                    <a:prstClr val="black"/>
                  </a:solidFill>
                </a:endParaRPr>
              </a:p>
              <a:p>
                <a:pPr>
                  <a:lnSpc>
                    <a:spcPct val="200000"/>
                  </a:lnSpc>
                </a:pPr>
                <a:r>
                  <a:rPr lang="ja-JP" altLang="en-US" sz="1100" dirty="0"/>
                  <a:t>（２）　</a:t>
                </a:r>
                <a14:m>
                  <m:oMath xmlns:m="http://schemas.openxmlformats.org/officeDocument/2006/math">
                    <m:r>
                      <a:rPr lang="en-US" altLang="ja-JP" sz="11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ja-JP" sz="11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11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altLang="ja-JP" sz="11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altLang="ja-JP" sz="1100" i="1">
                        <a:solidFill>
                          <a:prstClr val="black"/>
                        </a:solidFill>
                        <a:latin typeface="Cambria Math"/>
                      </a:rPr>
                      <m:t>=6</m:t>
                    </m:r>
                  </m:oMath>
                </a14:m>
                <a:endParaRPr lang="en-US" altLang="ja-JP" sz="1100" dirty="0">
                  <a:solidFill>
                    <a:prstClr val="black"/>
                  </a:solidFill>
                </a:endParaRPr>
              </a:p>
              <a:p>
                <a:pPr>
                  <a:lnSpc>
                    <a:spcPct val="200000"/>
                  </a:lnSpc>
                </a:pPr>
                <a:endParaRPr lang="en-US" altLang="ja-JP" sz="1100" dirty="0">
                  <a:solidFill>
                    <a:prstClr val="black"/>
                  </a:solidFill>
                </a:endParaRPr>
              </a:p>
              <a:p>
                <a:pPr>
                  <a:lnSpc>
                    <a:spcPct val="200000"/>
                  </a:lnSpc>
                </a:pPr>
                <a:endParaRPr lang="ja-JP" altLang="en-US" sz="1100" dirty="0">
                  <a:solidFill>
                    <a:prstClr val="black"/>
                  </a:solidFill>
                </a:endParaRPr>
              </a:p>
              <a:p>
                <a:pPr>
                  <a:lnSpc>
                    <a:spcPct val="200000"/>
                  </a:lnSpc>
                </a:pPr>
                <a:r>
                  <a:rPr lang="ja-JP" altLang="en-US" sz="1100" dirty="0"/>
                  <a:t>（３）　</a:t>
                </a:r>
                <a14:m>
                  <m:oMath xmlns:m="http://schemas.openxmlformats.org/officeDocument/2006/math">
                    <m:r>
                      <a:rPr lang="en-US" altLang="ja-JP" sz="11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altLang="ja-JP" sz="1100" i="1">
                        <a:solidFill>
                          <a:prstClr val="black"/>
                        </a:solidFill>
                        <a:latin typeface="Cambria Math"/>
                      </a:rPr>
                      <m:t>=−3</m:t>
                    </m:r>
                  </m:oMath>
                </a14:m>
                <a:endParaRPr lang="ja-JP" altLang="en-US" sz="11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5A24C040-3492-F50A-24DD-4C4D5FD713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527" y="884293"/>
                <a:ext cx="5746204" cy="2412071"/>
              </a:xfrm>
              <a:prstGeom prst="rect">
                <a:avLst/>
              </a:prstGeom>
              <a:blipFill>
                <a:blip r:embed="rId6"/>
                <a:stretch>
                  <a:fillRect b="-25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>
            <a:extLst>
              <a:ext uri="{FF2B5EF4-FFF2-40B4-BE49-F238E27FC236}">
                <a16:creationId xmlns:a16="http://schemas.microsoft.com/office/drawing/2014/main" id="{27A27C7E-585F-CB01-433D-2D1F32384A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1" r="6551" b="9172"/>
          <a:stretch/>
        </p:blipFill>
        <p:spPr bwMode="auto">
          <a:xfrm>
            <a:off x="3480179" y="907798"/>
            <a:ext cx="2855552" cy="2663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5" name="表 34">
            <a:extLst>
              <a:ext uri="{FF2B5EF4-FFF2-40B4-BE49-F238E27FC236}">
                <a16:creationId xmlns:a16="http://schemas.microsoft.com/office/drawing/2014/main" id="{CFCC1FAF-860C-A704-5913-5029952C087F}"/>
              </a:ext>
            </a:extLst>
          </p:cNvPr>
          <p:cNvGraphicFramePr>
            <a:graphicFrameLocks noGrp="1"/>
          </p:cNvGraphicFramePr>
          <p:nvPr/>
        </p:nvGraphicFramePr>
        <p:xfrm>
          <a:off x="4747876" y="5647683"/>
          <a:ext cx="1606733" cy="5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6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E59EB3D5-DA74-A370-B853-A8A62C4157A9}"/>
              </a:ext>
            </a:extLst>
          </p:cNvPr>
          <p:cNvSpPr/>
          <p:nvPr/>
        </p:nvSpPr>
        <p:spPr>
          <a:xfrm>
            <a:off x="339924" y="3863857"/>
            <a:ext cx="6185420" cy="720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FA00BC25-4FE3-F2A8-E63E-C4145A61681C}"/>
              </a:ext>
            </a:extLst>
          </p:cNvPr>
          <p:cNvSpPr/>
          <p:nvPr/>
        </p:nvSpPr>
        <p:spPr>
          <a:xfrm>
            <a:off x="339924" y="3919963"/>
            <a:ext cx="424780" cy="36004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Impact" pitchFamily="34" charset="0"/>
              </a:rPr>
              <a:t>2</a:t>
            </a:r>
            <a:endParaRPr kumimoji="1" lang="ja-JP" altLang="en-US" dirty="0">
              <a:latin typeface="Impact" pitchFamily="34" charset="0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EB10194B-23CA-03BA-BCAE-50443350473C}"/>
              </a:ext>
            </a:extLst>
          </p:cNvPr>
          <p:cNvSpPr txBox="1"/>
          <p:nvPr/>
        </p:nvSpPr>
        <p:spPr>
          <a:xfrm>
            <a:off x="764704" y="3864414"/>
            <a:ext cx="57606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ja-JP" altLang="en-US" sz="1100" dirty="0">
                <a:solidFill>
                  <a:prstClr val="black"/>
                </a:solidFill>
              </a:rPr>
              <a:t>次の２つの方程式のグラフについて、交点の座標を求めなさい。</a:t>
            </a:r>
            <a:r>
              <a:rPr lang="en-US" altLang="ja-JP" sz="1100" dirty="0"/>
              <a:t>【</a:t>
            </a:r>
            <a:r>
              <a:rPr lang="ja-JP" altLang="en-US" sz="1100" dirty="0"/>
              <a:t>レベル　 ★☆☆ </a:t>
            </a:r>
            <a:r>
              <a:rPr lang="en-US" altLang="ja-JP" sz="1100" dirty="0"/>
              <a:t>】</a:t>
            </a:r>
            <a:endParaRPr lang="ja-JP" altLang="en-US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65A69A07-0D3F-1035-2D4E-DB051C305028}"/>
                  </a:ext>
                </a:extLst>
              </p:cNvPr>
              <p:cNvSpPr txBox="1"/>
              <p:nvPr/>
            </p:nvSpPr>
            <p:spPr>
              <a:xfrm>
                <a:off x="736690" y="4118715"/>
                <a:ext cx="5746204" cy="487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ja-JP" altLang="en-US" sz="1100" dirty="0">
                    <a:solidFill>
                      <a:prstClr val="black"/>
                    </a:solidFill>
                  </a:rPr>
                  <a:t>　①</a:t>
                </a:r>
                <a14:m>
                  <m:oMath xmlns:m="http://schemas.openxmlformats.org/officeDocument/2006/math">
                    <m:r>
                      <a:rPr lang="ja-JP" altLang="en-US" sz="1100" i="1">
                        <a:solidFill>
                          <a:prstClr val="black"/>
                        </a:solidFill>
                        <a:latin typeface="Cambria Math"/>
                      </a:rPr>
                      <m:t>　</m:t>
                    </m:r>
                    <m:r>
                      <a:rPr lang="en-US" altLang="ja-JP" sz="11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ja-JP" sz="11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altLang="ja-JP" sz="11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11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altLang="ja-JP" sz="1100" i="1">
                        <a:solidFill>
                          <a:prstClr val="black"/>
                        </a:solidFill>
                        <a:latin typeface="Cambria Math"/>
                      </a:rPr>
                      <m:t>=4</m:t>
                    </m:r>
                  </m:oMath>
                </a14:m>
                <a:r>
                  <a:rPr lang="ja-JP" altLang="en-US" sz="1100" dirty="0">
                    <a:solidFill>
                      <a:prstClr val="black"/>
                    </a:solidFill>
                  </a:rPr>
                  <a:t>　　 　②</a:t>
                </a:r>
                <a14:m>
                  <m:oMath xmlns:m="http://schemas.openxmlformats.org/officeDocument/2006/math">
                    <m:r>
                      <a:rPr lang="ja-JP" altLang="en-US" sz="1100" i="1">
                        <a:solidFill>
                          <a:prstClr val="black"/>
                        </a:solidFill>
                        <a:latin typeface="Cambria Math"/>
                      </a:rPr>
                      <m:t>　</m:t>
                    </m:r>
                    <m:r>
                      <a:rPr lang="en-US" altLang="ja-JP" sz="11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11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altLang="ja-JP" sz="11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altLang="ja-JP" sz="1100" i="1">
                        <a:solidFill>
                          <a:prstClr val="black"/>
                        </a:solidFill>
                        <a:latin typeface="Cambria Math"/>
                      </a:rPr>
                      <m:t>=−3</m:t>
                    </m:r>
                  </m:oMath>
                </a14:m>
                <a:r>
                  <a:rPr lang="en-US" altLang="ja-JP" sz="1100" dirty="0">
                    <a:solidFill>
                      <a:prstClr val="black"/>
                    </a:solidFill>
                  </a:rPr>
                  <a:t>	</a:t>
                </a:r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65A69A07-0D3F-1035-2D4E-DB051C3050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690" y="4118715"/>
                <a:ext cx="5746204" cy="48731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2620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8525</TotalTime>
  <Words>2104</Words>
  <Application>Microsoft Office PowerPoint</Application>
  <PresentationFormat>ユーザー設定</PresentationFormat>
  <Paragraphs>286</Paragraphs>
  <Slides>12</Slides>
  <Notes>12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9" baseType="lpstr">
      <vt:lpstr>HG丸ｺﾞｼｯｸM-PRO</vt:lpstr>
      <vt:lpstr>ＭＳ Ｐゴシック</vt:lpstr>
      <vt:lpstr>Arial</vt:lpstr>
      <vt:lpstr>Calibri</vt:lpstr>
      <vt:lpstr>Cambria Math</vt:lpstr>
      <vt:lpstr>Impact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yamada</dc:creator>
  <cp:lastModifiedBy>atsushi yamada</cp:lastModifiedBy>
  <cp:revision>432</cp:revision>
  <cp:lastPrinted>2020-09-14T08:38:55Z</cp:lastPrinted>
  <dcterms:created xsi:type="dcterms:W3CDTF">2011-04-01T00:56:45Z</dcterms:created>
  <dcterms:modified xsi:type="dcterms:W3CDTF">2023-11-21T12:31:56Z</dcterms:modified>
</cp:coreProperties>
</file>