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7" r:id="rId2"/>
    <p:sldId id="388" r:id="rId3"/>
    <p:sldId id="391" r:id="rId4"/>
    <p:sldId id="392" r:id="rId5"/>
    <p:sldId id="395" r:id="rId6"/>
    <p:sldId id="396" r:id="rId7"/>
    <p:sldId id="364" r:id="rId8"/>
    <p:sldId id="365" r:id="rId9"/>
    <p:sldId id="517" r:id="rId10"/>
    <p:sldId id="518" r:id="rId11"/>
    <p:sldId id="571" r:id="rId12"/>
    <p:sldId id="572" r:id="rId13"/>
  </p:sldIdLst>
  <p:sldSz cx="6858000" cy="939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213" y="62"/>
      </p:cViewPr>
      <p:guideLst>
        <p:guide orient="horz" pos="29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sushi yamada" userId="52087a46f1ee8cd3" providerId="LiveId" clId="{3EF9BE56-2278-45C1-8803-F0371F98AAC4}"/>
    <pc:docChg chg="delSld">
      <pc:chgData name="atsushi yamada" userId="52087a46f1ee8cd3" providerId="LiveId" clId="{3EF9BE56-2278-45C1-8803-F0371F98AAC4}" dt="2023-11-21T12:31:16.590" v="0" actId="47"/>
      <pc:docMkLst>
        <pc:docMk/>
      </pc:docMkLst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1876833395" sldId="359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3266443142" sldId="363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1141266242" sldId="383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2178413448" sldId="386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3603582397" sldId="389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2590027430" sldId="390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814346517" sldId="393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3846951722" sldId="394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2735960963" sldId="400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942620006" sldId="514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2005326106" sldId="516"/>
        </pc:sldMkLst>
      </pc:sldChg>
      <pc:sldChg chg="del">
        <pc:chgData name="atsushi yamada" userId="52087a46f1ee8cd3" providerId="LiveId" clId="{3EF9BE56-2278-45C1-8803-F0371F98AAC4}" dt="2023-11-21T12:31:16.590" v="0" actId="47"/>
        <pc:sldMkLst>
          <pc:docMk/>
          <pc:sldMk cId="3898136791" sldId="5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/>
          <a:lstStyle>
            <a:lvl1pPr algn="l">
              <a:defRPr sz="1200"/>
            </a:lvl1pPr>
          </a:lstStyle>
          <a:p>
            <a:r>
              <a:rPr kumimoji="1" lang="zh-CN" altLang="en-US"/>
              <a:t>中２数学　４月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46" y="1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/>
          <a:lstStyle>
            <a:lvl1pPr algn="r">
              <a:defRPr sz="1200"/>
            </a:lvl1pPr>
          </a:lstStyle>
          <a:p>
            <a:fld id="{7926587A-3DA8-44F7-803F-842911CECC30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440647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46" y="9440647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 anchor="b"/>
          <a:lstStyle>
            <a:lvl1pPr algn="r">
              <a:defRPr sz="1200"/>
            </a:lvl1pPr>
          </a:lstStyle>
          <a:p>
            <a:fld id="{6AE3A6FD-4FE7-4E1A-A482-6DB0B4DBB1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0313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/>
          <a:lstStyle>
            <a:lvl1pPr algn="l">
              <a:defRPr sz="1200"/>
            </a:lvl1pPr>
          </a:lstStyle>
          <a:p>
            <a:r>
              <a:rPr kumimoji="1" lang="zh-CN" altLang="en-US"/>
              <a:t>中２数学　４月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6" y="1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/>
          <a:lstStyle>
            <a:lvl1pPr algn="r">
              <a:defRPr sz="1200"/>
            </a:lvl1pPr>
          </a:lstStyle>
          <a:p>
            <a:fld id="{95377325-023D-4DA6-AA41-A0D654A9EC21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43113" y="744538"/>
            <a:ext cx="27193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82" tIns="45541" rIns="91082" bIns="455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90"/>
            <a:ext cx="5444490" cy="4472702"/>
          </a:xfrm>
          <a:prstGeom prst="rect">
            <a:avLst/>
          </a:prstGeom>
        </p:spPr>
        <p:txBody>
          <a:bodyPr vert="horz" lIns="91082" tIns="45541" rIns="91082" bIns="455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40647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6" y="9440647"/>
            <a:ext cx="2949099" cy="496966"/>
          </a:xfrm>
          <a:prstGeom prst="rect">
            <a:avLst/>
          </a:prstGeom>
        </p:spPr>
        <p:txBody>
          <a:bodyPr vert="horz" lIns="91082" tIns="45541" rIns="91082" bIns="45541" rtlCol="0" anchor="b"/>
          <a:lstStyle>
            <a:lvl1pPr algn="r">
              <a:defRPr sz="1200"/>
            </a:lvl1pPr>
          </a:lstStyle>
          <a:p>
            <a:fld id="{133EBAC1-EA91-4194-920E-3F1700C3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3260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3113" y="744538"/>
            <a:ext cx="2719387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30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717800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148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717800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578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3113" y="744538"/>
            <a:ext cx="27209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084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3113" y="744538"/>
            <a:ext cx="2719387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565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3113" y="744538"/>
            <a:ext cx="27209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954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3113" y="744538"/>
            <a:ext cx="27209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719388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191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719388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817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717800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3EBAC1-EA91-4194-920E-3F1700C326F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239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717800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3EBAC1-EA91-4194-920E-3F1700C326F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4675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717800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22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919473"/>
            <a:ext cx="5829300" cy="201447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325533"/>
            <a:ext cx="4800600" cy="2401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BBD3-F685-4C66-A84F-F389A8250C64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45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55C1-8AC2-42BC-8611-42801F709F22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9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02533"/>
            <a:ext cx="1157288" cy="106902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02533"/>
            <a:ext cx="3357563" cy="106902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B89D-D8F0-426F-A426-E940F3A1A0CB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30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944A-A9EE-40A2-9E39-C3E492DA29FF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22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039086"/>
            <a:ext cx="5829300" cy="18665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983275"/>
            <a:ext cx="5829300" cy="20558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70D2-AE9F-4BEF-8A0A-4902427C1F9C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30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923823"/>
            <a:ext cx="2257425" cy="8268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923823"/>
            <a:ext cx="2257425" cy="8268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A24E-45F0-4764-A648-0B828FAA981F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48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76356"/>
            <a:ext cx="6172200" cy="15663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03673"/>
            <a:ext cx="3030141" cy="8767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80384"/>
            <a:ext cx="3030141" cy="54147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103673"/>
            <a:ext cx="3031331" cy="8767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980384"/>
            <a:ext cx="3031331" cy="54147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EC5-59E0-4C16-9B2C-2F18E8EA4BE9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48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73C8-5700-4EC2-8F64-0CE4C04B76FE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4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B70C-E7B3-4E3D-92F7-C75AA70BFF3B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4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74180"/>
            <a:ext cx="2256235" cy="15924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74180"/>
            <a:ext cx="3833813" cy="8020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66619"/>
            <a:ext cx="2256235" cy="64284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B73B-D447-4A69-98F2-3EF265A42DF3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41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578601"/>
            <a:ext cx="4114800" cy="77664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39728"/>
            <a:ext cx="4114800" cy="5638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355242"/>
            <a:ext cx="4114800" cy="11029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FE89-6A5D-42AC-94A9-3A6D12230C59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67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76356"/>
            <a:ext cx="6172200" cy="1566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92868"/>
            <a:ext cx="6172200" cy="6202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710555"/>
            <a:ext cx="1600200" cy="50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5940-8697-4DB5-8BF5-BC5BEEE9EC12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710555"/>
            <a:ext cx="2171700" cy="50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CN" altLang="en-US"/>
              <a:t>中学２年数学　平成２４年５月 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710555"/>
            <a:ext cx="1600200" cy="500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9D0C-FF60-48AD-B1EF-B5AEA2927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0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11" Type="http://schemas.openxmlformats.org/officeDocument/2006/relationships/image" Target="../media/image10.png"/><Relationship Id="rId5" Type="http://schemas.openxmlformats.org/officeDocument/2006/relationships/image" Target="../media/image41.png"/><Relationship Id="rId10" Type="http://schemas.openxmlformats.org/officeDocument/2006/relationships/image" Target="../media/image410.png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3" Type="http://schemas.openxmlformats.org/officeDocument/2006/relationships/image" Target="../media/image45.pn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80.png"/><Relationship Id="rId7" Type="http://schemas.openxmlformats.org/officeDocument/2006/relationships/image" Target="../media/image4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12.png"/><Relationship Id="rId4" Type="http://schemas.openxmlformats.org/officeDocument/2006/relationships/image" Target="../media/image48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3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10.png"/><Relationship Id="rId7" Type="http://schemas.openxmlformats.org/officeDocument/2006/relationships/image" Target="../media/image3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210.png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4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5" Type="http://schemas.openxmlformats.org/officeDocument/2006/relationships/image" Target="../media/image4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211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6.png"/><Relationship Id="rId4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212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11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38.png"/><Relationship Id="rId5" Type="http://schemas.openxmlformats.org/officeDocument/2006/relationships/image" Target="../media/image35.png"/><Relationship Id="rId10" Type="http://schemas.openxmlformats.org/officeDocument/2006/relationships/image" Target="../media/image37.png"/><Relationship Id="rId4" Type="http://schemas.openxmlformats.org/officeDocument/2006/relationships/image" Target="../media/image49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NULL"/><Relationship Id="rId10" Type="http://schemas.openxmlformats.org/officeDocument/2006/relationships/image" Target="../media/image312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39924" y="542089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9924" y="598195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1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4704" y="663559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次の問いに答えなさい。 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　　 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１次関数④　１次関数の変域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3" name="表 42"/>
              <p:cNvGraphicFramePr>
                <a:graphicFrameLocks noGrp="1"/>
              </p:cNvGraphicFramePr>
              <p:nvPr/>
            </p:nvGraphicFramePr>
            <p:xfrm>
              <a:off x="405343" y="1021561"/>
              <a:ext cx="6120000" cy="38159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1271980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（１）　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１次関数 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=3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で、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 の変域が 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dirty="0" smtClean="0">
                                  <a:solidFill>
                                    <a:prstClr val="black"/>
                                  </a:solidFill>
                                </a:rPr>
                                <m:t>1</m:t>
                              </m:r>
                              <m:r>
                                <a:rPr lang="en-US" altLang="ja-JP" sz="11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&lt;4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のときの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の変域を求めなさい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。</m:t>
                              </m:r>
                            </m:oMath>
                          </a14:m>
                          <a:endParaRPr lang="en-US" altLang="ja-JP" sz="1100" b="0" dirty="0">
                            <a:solidFill>
                              <a:prstClr val="black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71980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（２）　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１次関数 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=2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+3 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で、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 の変域が 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dirty="0" smtClean="0">
                                  <a:solidFill>
                                    <a:prstClr val="black"/>
                                  </a:solidFill>
                                </a:rPr>
                                <m:t>3</m:t>
                              </m:r>
                              <m:r>
                                <a:rPr lang="en-US" altLang="ja-JP" sz="11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&lt;5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のときの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の変域を求めなさい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。</m:t>
                              </m:r>
                            </m:oMath>
                          </a14:m>
                          <a:endParaRPr lang="en-US" altLang="ja-JP" sz="1100" b="0" dirty="0">
                            <a:solidFill>
                              <a:prstClr val="black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prstClr val="black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4357210"/>
                      </a:ext>
                    </a:extLst>
                  </a:tr>
                  <a:tr h="1271980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（３）　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１次関数  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 で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、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 の変域が</m:t>
                              </m:r>
                            </m:oMath>
                          </a14:m>
                          <a:r>
                            <a:rPr lang="ja-JP" altLang="en-US" sz="1100" dirty="0">
                              <a:solidFill>
                                <a:prstClr val="black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≦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≦</m:t>
                              </m:r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のときの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の変域を求めな</m:t>
                              </m:r>
                            </m:oMath>
                          </a14:m>
                          <a:r>
                            <a:rPr lang="ja-JP" altLang="en-US" sz="1100" dirty="0">
                              <a:solidFill>
                                <a:prstClr val="black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さい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。</m:t>
                              </m:r>
                            </m:oMath>
                          </a14:m>
                          <a:endParaRPr lang="en-US" altLang="ja-JP" sz="1100" dirty="0">
                            <a:solidFill>
                              <a:prstClr val="black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3" name="表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963009"/>
                  </p:ext>
                </p:extLst>
              </p:nvPr>
            </p:nvGraphicFramePr>
            <p:xfrm>
              <a:off x="405343" y="1021561"/>
              <a:ext cx="6120000" cy="38159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127198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478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7198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00478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4357210"/>
                      </a:ext>
                    </a:extLst>
                  </a:tr>
                  <a:tr h="127198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0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5" name="表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5796088"/>
                  </p:ext>
                </p:extLst>
              </p:nvPr>
            </p:nvGraphicFramePr>
            <p:xfrm>
              <a:off x="4143372" y="4383897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altLang="ja-JP" sz="11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m:rPr>
                                    <m:nor/>
                                  </m:rPr>
                                  <a:rPr lang="ja-JP" altLang="en-US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≦</m:t>
                                </m:r>
                                <m:r>
                                  <m:rPr>
                                    <m:nor/>
                                  </m:rPr>
                                  <a:rPr lang="en-US" altLang="ja-JP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ja-JP" altLang="en-US" sz="1100" b="0" dirty="0">
                                    <a:solidFill>
                                      <a:srgbClr val="FF0000"/>
                                    </a:solidFill>
                                  </a:rPr>
                                  <m:t>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ja-JP" altLang="en-US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5" name="表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5796088"/>
                  </p:ext>
                </p:extLst>
              </p:nvPr>
            </p:nvGraphicFramePr>
            <p:xfrm>
              <a:off x="4143372" y="4383897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表 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9631718"/>
                  </p:ext>
                </p:extLst>
              </p:nvPr>
            </p:nvGraphicFramePr>
            <p:xfrm>
              <a:off x="4143372" y="177757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altLang="ja-JP" sz="1100" b="0" i="0" dirty="0" smtClean="0">
                                    <a:solidFill>
                                      <a:srgbClr val="FF0000"/>
                                    </a:solidFill>
                                  </a:rPr>
                                  <m:t>3</m:t>
                                </m:r>
                                <m:r>
                                  <a:rPr lang="en-US" altLang="ja-JP" sz="11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&lt;12</m:t>
                                </m:r>
                                <m:r>
                                  <m:rPr>
                                    <m:nor/>
                                  </m:rPr>
                                  <a:rPr lang="ja-JP" altLang="en-US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6" name="表 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9631718"/>
                  </p:ext>
                </p:extLst>
              </p:nvPr>
            </p:nvGraphicFramePr>
            <p:xfrm>
              <a:off x="4143372" y="177757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B4C4185-B972-4E73-8805-A5172A2F969E}"/>
              </a:ext>
            </a:extLst>
          </p:cNvPr>
          <p:cNvSpPr/>
          <p:nvPr/>
        </p:nvSpPr>
        <p:spPr>
          <a:xfrm>
            <a:off x="339923" y="4933893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68FCD82-8778-45C0-9489-F40710E706BE}"/>
              </a:ext>
            </a:extLst>
          </p:cNvPr>
          <p:cNvSpPr/>
          <p:nvPr/>
        </p:nvSpPr>
        <p:spPr>
          <a:xfrm>
            <a:off x="339923" y="4989999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2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1E7D799-A81A-4A14-B537-C348A9CE5DD1}"/>
              </a:ext>
            </a:extLst>
          </p:cNvPr>
          <p:cNvSpPr txBox="1"/>
          <p:nvPr/>
        </p:nvSpPr>
        <p:spPr>
          <a:xfrm>
            <a:off x="764703" y="5055363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次の問いに答えなさい。 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表 24">
                <a:extLst>
                  <a:ext uri="{FF2B5EF4-FFF2-40B4-BE49-F238E27FC236}">
                    <a16:creationId xmlns:a16="http://schemas.microsoft.com/office/drawing/2014/main" id="{B56DF6E6-9A1E-4C68-BD2F-654DDCDAB45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5342" y="5413365"/>
              <a:ext cx="6120000" cy="39029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1300999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（１）　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１次関数 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=−2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で、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 の変域が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2&lt;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&lt;4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のときの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の変域を求めなさい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。</m:t>
                              </m:r>
                            </m:oMath>
                          </a14:m>
                          <a:endParaRPr lang="en-US" altLang="ja-JP" sz="1100" b="0" dirty="0">
                            <a:solidFill>
                              <a:prstClr val="black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00999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（２）　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１次関数 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=−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+4 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で、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 の変域が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dirty="0" smtClean="0">
                                  <a:solidFill>
                                    <a:prstClr val="black"/>
                                  </a:solidFill>
                                </a:rPr>
                                <m:t>3</m:t>
                              </m:r>
                              <m:r>
                                <a:rPr lang="en-US" altLang="ja-JP" sz="11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&lt;5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のときの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>
                                  <a:solidFill>
                                    <a:prstClr val="black"/>
                                  </a:solidFill>
                                </a:rPr>
                                <m:t>の変域を求めなさい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b="0" dirty="0" smtClean="0">
                                  <a:solidFill>
                                    <a:prstClr val="black"/>
                                  </a:solidFill>
                                </a:rPr>
                                <m:t>。</m:t>
                              </m:r>
                            </m:oMath>
                          </a14:m>
                          <a:endParaRPr lang="en-US" altLang="ja-JP" sz="1100" b="0" dirty="0">
                            <a:solidFill>
                              <a:prstClr val="black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prstClr val="black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99838424"/>
                      </a:ext>
                    </a:extLst>
                  </a:tr>
                  <a:tr h="1300999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（３）　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１次関数  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=−3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 で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、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 の変域が</m:t>
                              </m:r>
                            </m:oMath>
                          </a14:m>
                          <a:r>
                            <a:rPr lang="ja-JP" altLang="en-US" sz="1100" dirty="0">
                              <a:solidFill>
                                <a:prstClr val="black"/>
                              </a:solidFill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altLang="ja-JP" sz="11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2&lt;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≦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dirty="0" smtClean="0">
                                  <a:solidFill>
                                    <a:prstClr val="black"/>
                                  </a:solidFill>
                                </a:rPr>
                                <m:t>2 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のときの</m:t>
                              </m:r>
                              <m:r>
                                <a:rPr lang="en-US" altLang="ja-JP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  <m:r>
                                <m:rPr>
                                  <m:nor/>
                                </m:rPr>
                                <a:rPr lang="en-US" altLang="ja-JP" sz="1100" b="0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の変域を求めな</m:t>
                              </m:r>
                            </m:oMath>
                          </a14:m>
                          <a:r>
                            <a:rPr lang="ja-JP" altLang="en-US" sz="1100" dirty="0">
                              <a:solidFill>
                                <a:prstClr val="black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ja-JP" altLang="en-US" sz="1100" dirty="0">
                                  <a:solidFill>
                                    <a:prstClr val="black"/>
                                  </a:solidFill>
                                </a:rPr>
                                <m:t>さい</m:t>
                              </m:r>
                              <m:r>
                                <m:rPr>
                                  <m:nor/>
                                </m:rPr>
                                <a:rPr lang="ja-JP" altLang="en-US" sz="1100" dirty="0" smtClean="0">
                                  <a:solidFill>
                                    <a:prstClr val="black"/>
                                  </a:solidFill>
                                </a:rPr>
                                <m:t>。</m:t>
                              </m:r>
                            </m:oMath>
                          </a14:m>
                          <a:endParaRPr lang="en-US" altLang="ja-JP" sz="1100" dirty="0">
                            <a:solidFill>
                              <a:prstClr val="black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表 24">
                <a:extLst>
                  <a:ext uri="{FF2B5EF4-FFF2-40B4-BE49-F238E27FC236}">
                    <a16:creationId xmlns:a16="http://schemas.microsoft.com/office/drawing/2014/main" id="{B56DF6E6-9A1E-4C68-BD2F-654DDCDAB45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8222009"/>
                  </p:ext>
                </p:extLst>
              </p:nvPr>
            </p:nvGraphicFramePr>
            <p:xfrm>
              <a:off x="405342" y="5413365"/>
              <a:ext cx="6120000" cy="39029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1300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935" b="-1995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00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101408" b="-1004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99838424"/>
                      </a:ext>
                    </a:extLst>
                  </a:tr>
                  <a:tr h="130099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t="-2004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表 25">
                <a:extLst>
                  <a:ext uri="{FF2B5EF4-FFF2-40B4-BE49-F238E27FC236}">
                    <a16:creationId xmlns:a16="http://schemas.microsoft.com/office/drawing/2014/main" id="{B0394A46-959A-47E6-869B-A33A824E1B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5678495"/>
                  </p:ext>
                </p:extLst>
              </p:nvPr>
            </p:nvGraphicFramePr>
            <p:xfrm>
              <a:off x="4143372" y="884622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1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  <m:r>
                                  <m:rPr>
                                    <m:nor/>
                                  </m:rPr>
                                  <a:rPr lang="ja-JP" altLang="en-US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≦</m:t>
                                </m:r>
                                <m:r>
                                  <m:rPr>
                                    <m:nor/>
                                  </m:rPr>
                                  <a:rPr lang="en-US" altLang="ja-JP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m:rPr>
                                    <m:nor/>
                                  </m:rPr>
                                  <a:rPr lang="en-US" altLang="ja-JP" sz="1100" b="0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  &lt;5</m:t>
                                </m:r>
                                <m:r>
                                  <m:rPr>
                                    <m:nor/>
                                  </m:rPr>
                                  <a:rPr lang="ja-JP" altLang="en-US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表 25">
                <a:extLst>
                  <a:ext uri="{FF2B5EF4-FFF2-40B4-BE49-F238E27FC236}">
                    <a16:creationId xmlns:a16="http://schemas.microsoft.com/office/drawing/2014/main" id="{B0394A46-959A-47E6-869B-A33A824E1B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5678495"/>
                  </p:ext>
                </p:extLst>
              </p:nvPr>
            </p:nvGraphicFramePr>
            <p:xfrm>
              <a:off x="4143372" y="884622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表 31">
                <a:extLst>
                  <a:ext uri="{FF2B5EF4-FFF2-40B4-BE49-F238E27FC236}">
                    <a16:creationId xmlns:a16="http://schemas.microsoft.com/office/drawing/2014/main" id="{6C327E33-C8F4-49A7-BC89-3AFE0BF282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3448985"/>
                  </p:ext>
                </p:extLst>
              </p:nvPr>
            </p:nvGraphicFramePr>
            <p:xfrm>
              <a:off x="4143372" y="622337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1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−8&lt;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&lt;−4 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表 31">
                <a:extLst>
                  <a:ext uri="{FF2B5EF4-FFF2-40B4-BE49-F238E27FC236}">
                    <a16:creationId xmlns:a16="http://schemas.microsoft.com/office/drawing/2014/main" id="{6C327E33-C8F4-49A7-BC89-3AFE0BF282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3448985"/>
                  </p:ext>
                </p:extLst>
              </p:nvPr>
            </p:nvGraphicFramePr>
            <p:xfrm>
              <a:off x="4143372" y="622337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255" t="-1266" r="-510" b="-2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表 18">
                <a:extLst>
                  <a:ext uri="{FF2B5EF4-FFF2-40B4-BE49-F238E27FC236}">
                    <a16:creationId xmlns:a16="http://schemas.microsoft.com/office/drawing/2014/main" id="{E7FBCB26-91A8-3595-091C-F26F7D9B0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773103"/>
                  </p:ext>
                </p:extLst>
              </p:nvPr>
            </p:nvGraphicFramePr>
            <p:xfrm>
              <a:off x="4143372" y="307897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altLang="ja-JP" sz="1100" b="0" i="0" dirty="0" smtClean="0">
                                    <a:solidFill>
                                      <a:srgbClr val="FF0000"/>
                                    </a:solidFill>
                                  </a:rPr>
                                  <m:t>9</m:t>
                                </m:r>
                                <m:r>
                                  <a:rPr lang="en-US" altLang="ja-JP" sz="11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&lt;13</m:t>
                                </m:r>
                                <m:r>
                                  <m:rPr>
                                    <m:nor/>
                                  </m:rPr>
                                  <a:rPr lang="ja-JP" altLang="en-US" sz="1100" b="0" dirty="0" smtClean="0">
                                    <a:solidFill>
                                      <a:srgbClr val="FF0000"/>
                                    </a:solidFill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表 18">
                <a:extLst>
                  <a:ext uri="{FF2B5EF4-FFF2-40B4-BE49-F238E27FC236}">
                    <a16:creationId xmlns:a16="http://schemas.microsoft.com/office/drawing/2014/main" id="{E7FBCB26-91A8-3595-091C-F26F7D9B0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2773103"/>
                  </p:ext>
                </p:extLst>
              </p:nvPr>
            </p:nvGraphicFramePr>
            <p:xfrm>
              <a:off x="4143372" y="307897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表 19">
                <a:extLst>
                  <a:ext uri="{FF2B5EF4-FFF2-40B4-BE49-F238E27FC236}">
                    <a16:creationId xmlns:a16="http://schemas.microsoft.com/office/drawing/2014/main" id="{66EA57EA-D22A-BF9D-0EC3-A1204D1B7D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3819304"/>
                  </p:ext>
                </p:extLst>
              </p:nvPr>
            </p:nvGraphicFramePr>
            <p:xfrm>
              <a:off x="4143372" y="753479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1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−1&lt;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&lt;1 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表 19">
                <a:extLst>
                  <a:ext uri="{FF2B5EF4-FFF2-40B4-BE49-F238E27FC236}">
                    <a16:creationId xmlns:a16="http://schemas.microsoft.com/office/drawing/2014/main" id="{66EA57EA-D22A-BF9D-0EC3-A1204D1B7D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3819304"/>
                  </p:ext>
                </p:extLst>
              </p:nvPr>
            </p:nvGraphicFramePr>
            <p:xfrm>
              <a:off x="4143372" y="753479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255" t="-2564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290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　　 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練習問題</a:t>
            </a:r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　１次関数（まとめ１）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78E38598-41A2-4CA3-B73F-2727E32A80EF}"/>
              </a:ext>
            </a:extLst>
          </p:cNvPr>
          <p:cNvGraphicFramePr>
            <a:graphicFrameLocks noGrp="1"/>
          </p:cNvGraphicFramePr>
          <p:nvPr/>
        </p:nvGraphicFramePr>
        <p:xfrm>
          <a:off x="4046695" y="2157561"/>
          <a:ext cx="2475014" cy="447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391"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A057212-A4AA-45FC-9B00-BAB1C5700B79}"/>
              </a:ext>
            </a:extLst>
          </p:cNvPr>
          <p:cNvSpPr/>
          <p:nvPr/>
        </p:nvSpPr>
        <p:spPr>
          <a:xfrm>
            <a:off x="336289" y="519596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DFD21E-0D3D-4371-AFEA-B79795A11C61}"/>
              </a:ext>
            </a:extLst>
          </p:cNvPr>
          <p:cNvSpPr/>
          <p:nvPr/>
        </p:nvSpPr>
        <p:spPr>
          <a:xfrm>
            <a:off x="336289" y="575702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4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57D0F93-BE8B-4202-8996-0E0276AC360F}"/>
              </a:ext>
            </a:extLst>
          </p:cNvPr>
          <p:cNvSpPr txBox="1"/>
          <p:nvPr/>
        </p:nvSpPr>
        <p:spPr>
          <a:xfrm>
            <a:off x="761069" y="647993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次の直線の式を求めなさい。 （南中　Ｒ２）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★★☆</a:t>
            </a:r>
            <a:r>
              <a:rPr lang="en-US" altLang="ja-JP" sz="1100" dirty="0"/>
              <a:t>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表 14">
                <a:extLst>
                  <a:ext uri="{FF2B5EF4-FFF2-40B4-BE49-F238E27FC236}">
                    <a16:creationId xmlns:a16="http://schemas.microsoft.com/office/drawing/2014/main" id="{14ECBF73-F841-43CA-9BDD-57D1BFD52FD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5344" y="1032736"/>
              <a:ext cx="6185420" cy="47863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9271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271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39316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（１）　直線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=3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−5</m:t>
                              </m:r>
                            </m:oMath>
                          </a14:m>
                          <a:r>
                            <a:rPr kumimoji="1" lang="ja-JP" altLang="en-US" sz="11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に平行で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oMath>
                          </a14:m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 切片が０</a:t>
                          </a:r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（２）　対応する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oMath>
                          </a14:m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 と 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oMath>
                          </a14:m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 の値が次の表のようなとき</a:t>
                          </a:r>
                          <a:endParaRPr kumimoji="1" lang="en-US" altLang="ja-JP" sz="1100" b="0" dirty="0">
                            <a:solidFill>
                              <a:schemeClr val="tx1"/>
                            </a:solidFill>
                            <a:latin typeface="+mn-ea"/>
                            <a:ea typeface="+mn-ea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39316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（３）　変化の割合が－３で、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=2</m:t>
                              </m:r>
                            </m:oMath>
                          </a14:m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のとき 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=4</m:t>
                              </m:r>
                            </m:oMath>
                          </a14:m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（４）　</a:t>
                          </a:r>
                          <a:r>
                            <a:rPr lang="ja-JP" altLang="en-US" sz="1100" dirty="0"/>
                            <a:t>２点（３，３），（５，－１）を通る</a:t>
                          </a:r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表 14">
                <a:extLst>
                  <a:ext uri="{FF2B5EF4-FFF2-40B4-BE49-F238E27FC236}">
                    <a16:creationId xmlns:a16="http://schemas.microsoft.com/office/drawing/2014/main" id="{14ECBF73-F841-43CA-9BDD-57D1BFD52F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1427059"/>
                  </p:ext>
                </p:extLst>
              </p:nvPr>
            </p:nvGraphicFramePr>
            <p:xfrm>
              <a:off x="405344" y="1032736"/>
              <a:ext cx="6185420" cy="47863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9271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271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39316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509" r="-1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t="-509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39316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100509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（４）　</a:t>
                          </a:r>
                          <a:r>
                            <a:rPr lang="ja-JP" altLang="en-US" sz="1100" dirty="0"/>
                            <a:t>２点（３，３），（５，－１）を通る</a:t>
                          </a:r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表 46">
                <a:extLst>
                  <a:ext uri="{FF2B5EF4-FFF2-40B4-BE49-F238E27FC236}">
                    <a16:creationId xmlns:a16="http://schemas.microsoft.com/office/drawing/2014/main" id="{8B47F5AC-8F44-438A-9718-6A7FE0E141D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9929" y="523629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=−3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+10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表 46">
                <a:extLst>
                  <a:ext uri="{FF2B5EF4-FFF2-40B4-BE49-F238E27FC236}">
                    <a16:creationId xmlns:a16="http://schemas.microsoft.com/office/drawing/2014/main" id="{8B47F5AC-8F44-438A-9718-6A7FE0E141D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9929" y="523629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55" t="-1266" r="-510" b="-2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8" name="表 47">
                <a:extLst>
                  <a:ext uri="{FF2B5EF4-FFF2-40B4-BE49-F238E27FC236}">
                    <a16:creationId xmlns:a16="http://schemas.microsoft.com/office/drawing/2014/main" id="{3930E24F-F0B7-41FD-80F3-1086CC7F49D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72639" y="523629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=−2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+9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8" name="表 47">
                <a:extLst>
                  <a:ext uri="{FF2B5EF4-FFF2-40B4-BE49-F238E27FC236}">
                    <a16:creationId xmlns:a16="http://schemas.microsoft.com/office/drawing/2014/main" id="{3930E24F-F0B7-41FD-80F3-1086CC7F49D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72639" y="523629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55" t="-1266" r="-510" b="-2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9" name="表 48">
                <a:extLst>
                  <a:ext uri="{FF2B5EF4-FFF2-40B4-BE49-F238E27FC236}">
                    <a16:creationId xmlns:a16="http://schemas.microsoft.com/office/drawing/2014/main" id="{FAB6E4E3-5CEB-4064-B595-3D70BE8B4C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9929" y="288463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=3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oMath>
                          </a14:m>
                          <a:r>
                            <a:rPr kumimoji="1" lang="ja-JP" altLang="en-US" sz="11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9" name="表 48">
                <a:extLst>
                  <a:ext uri="{FF2B5EF4-FFF2-40B4-BE49-F238E27FC236}">
                    <a16:creationId xmlns:a16="http://schemas.microsoft.com/office/drawing/2014/main" id="{FAB6E4E3-5CEB-4064-B595-3D70BE8B4C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9929" y="288463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0" name="表 49">
                <a:extLst>
                  <a:ext uri="{FF2B5EF4-FFF2-40B4-BE49-F238E27FC236}">
                    <a16:creationId xmlns:a16="http://schemas.microsoft.com/office/drawing/2014/main" id="{79A8FE1A-B3DF-44B4-9747-5FEFA774B44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72639" y="288463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1" lang="en-US" altLang="ja-JP" sz="11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0" name="表 49">
                <a:extLst>
                  <a:ext uri="{FF2B5EF4-FFF2-40B4-BE49-F238E27FC236}">
                    <a16:creationId xmlns:a16="http://schemas.microsoft.com/office/drawing/2014/main" id="{79A8FE1A-B3DF-44B4-9747-5FEFA774B44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72639" y="2884630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表 19">
                <a:extLst>
                  <a:ext uri="{FF2B5EF4-FFF2-40B4-BE49-F238E27FC236}">
                    <a16:creationId xmlns:a16="http://schemas.microsoft.com/office/drawing/2014/main" id="{5B02370D-AD80-4935-A92B-168C5393DF7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18066" y="1360081"/>
              <a:ext cx="2381970" cy="518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699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884370481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1538025077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387305667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1556195080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520960765"/>
                        </a:ext>
                      </a:extLst>
                    </a:gridCol>
                  </a:tblGrid>
                  <a:tr h="235069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35069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99702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表 19">
                <a:extLst>
                  <a:ext uri="{FF2B5EF4-FFF2-40B4-BE49-F238E27FC236}">
                    <a16:creationId xmlns:a16="http://schemas.microsoft.com/office/drawing/2014/main" id="{5B02370D-AD80-4935-A92B-168C5393DF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741486"/>
                  </p:ext>
                </p:extLst>
              </p:nvPr>
            </p:nvGraphicFramePr>
            <p:xfrm>
              <a:off x="3918066" y="1360081"/>
              <a:ext cx="2381970" cy="518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699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884370481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1538025077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387305667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1556195080"/>
                        </a:ext>
                      </a:extLst>
                    </a:gridCol>
                    <a:gridCol w="396995">
                      <a:extLst>
                        <a:ext uri="{9D8B030D-6E8A-4147-A177-3AD203B41FA5}">
                          <a16:colId xmlns:a16="http://schemas.microsoft.com/office/drawing/2014/main" val="520960765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538" t="-4651" r="-506154" b="-1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03077" t="-4651" r="-304615" b="-1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396970" t="-4651" r="-101515" b="-1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538" t="-104651" r="-506154" b="-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03077" t="-104651" r="-304615" b="-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396970" t="-104651" r="-101515" b="-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997021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6F5B2D7-C244-745E-D1FC-98A25117F21A}"/>
              </a:ext>
            </a:extLst>
          </p:cNvPr>
          <p:cNvSpPr/>
          <p:nvPr/>
        </p:nvSpPr>
        <p:spPr>
          <a:xfrm>
            <a:off x="336289" y="5823383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35A74BE-4D5B-FC36-2D6C-C0BB43F7A124}"/>
              </a:ext>
            </a:extLst>
          </p:cNvPr>
          <p:cNvSpPr/>
          <p:nvPr/>
        </p:nvSpPr>
        <p:spPr>
          <a:xfrm>
            <a:off x="336289" y="5887771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5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3FAADC9-0D3C-D781-EEAB-CE3C0BCA860D}"/>
                  </a:ext>
                </a:extLst>
              </p:cNvPr>
              <p:cNvSpPr txBox="1"/>
              <p:nvPr/>
            </p:nvSpPr>
            <p:spPr>
              <a:xfrm>
                <a:off x="765683" y="5927776"/>
                <a:ext cx="5760640" cy="2970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兄は９時に家を出て２４００ｍはなれた駅まで向かいました。途中、公園で２０分休</a:t>
                </a:r>
                <a:r>
                  <a:rPr lang="ja-JP" altLang="en-US" sz="1100" dirty="0" err="1">
                    <a:solidFill>
                      <a:prstClr val="black"/>
                    </a:solidFill>
                  </a:rPr>
                  <a:t>けいを</a:t>
                </a:r>
                <a:r>
                  <a:rPr lang="ja-JP" altLang="en-US" sz="1100" dirty="0">
                    <a:solidFill>
                      <a:prstClr val="black"/>
                    </a:solidFill>
                  </a:rPr>
                  <a:t>しました。</a:t>
                </a: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弟は９時３０分に家を出て、自転車で兄と同じ道を通って駅まで行きました。</a:t>
                </a: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下の図は、９時 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 分における家からの道のりを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 ｍとして、兄と弟の進んだようすをグラフに表したものです。弟が兄に追いついた時刻を求めなさい。</a:t>
                </a:r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★★★</a:t>
                </a:r>
                <a:r>
                  <a:rPr lang="en-US" altLang="ja-JP" sz="1100" dirty="0"/>
                  <a:t>】</a:t>
                </a:r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en-US" altLang="ja-JP" sz="11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3FAADC9-0D3C-D781-EEAB-CE3C0BCA8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83" y="5927776"/>
                <a:ext cx="5760640" cy="2970044"/>
              </a:xfrm>
              <a:prstGeom prst="rect">
                <a:avLst/>
              </a:prstGeom>
              <a:blipFill>
                <a:blip r:embed="rId10"/>
                <a:stretch>
                  <a:fillRect t="-410" r="-116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>
            <a:extLst>
              <a:ext uri="{FF2B5EF4-FFF2-40B4-BE49-F238E27FC236}">
                <a16:creationId xmlns:a16="http://schemas.microsoft.com/office/drawing/2014/main" id="{8249AFA5-54D7-7AC5-AD3B-9B724DA467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70"/>
          <a:stretch/>
        </p:blipFill>
        <p:spPr bwMode="auto">
          <a:xfrm>
            <a:off x="646921" y="6925295"/>
            <a:ext cx="3271145" cy="185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88030D0-0D65-E0D3-B5B7-C65DCA04B095}"/>
              </a:ext>
            </a:extLst>
          </p:cNvPr>
          <p:cNvGraphicFramePr>
            <a:graphicFrameLocks noGrp="1"/>
          </p:cNvGraphicFramePr>
          <p:nvPr/>
        </p:nvGraphicFramePr>
        <p:xfrm>
          <a:off x="4584145" y="8811278"/>
          <a:ext cx="1770464" cy="513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7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rgbClr val="FF0000"/>
                          </a:solidFill>
                        </a:rPr>
                        <a:t>９時３９分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831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練習問題</a:t>
            </a:r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　１次関数（まとめ２）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39924" y="521732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39924" y="577838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1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4704" y="600670"/>
            <a:ext cx="5760640" cy="571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/>
              <a:t>右の図の①～③の直線の式を求めなさい。</a:t>
            </a:r>
            <a:endParaRPr lang="en-US" altLang="ja-JP" sz="1100" dirty="0"/>
          </a:p>
          <a:p>
            <a:pPr>
              <a:lnSpc>
                <a:spcPct val="150000"/>
              </a:lnSpc>
            </a:pPr>
            <a:r>
              <a:rPr lang="ja-JP" altLang="en-US" sz="1100" dirty="0"/>
              <a:t> 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表 20"/>
              <p:cNvGraphicFramePr>
                <a:graphicFrameLocks noGrp="1"/>
              </p:cNvGraphicFramePr>
              <p:nvPr/>
            </p:nvGraphicFramePr>
            <p:xfrm>
              <a:off x="1021926" y="1425130"/>
              <a:ext cx="2168450" cy="19572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68450">
                      <a:extLst>
                        <a:ext uri="{9D8B030D-6E8A-4147-A177-3AD203B41FA5}">
                          <a16:colId xmlns:a16="http://schemas.microsoft.com/office/drawing/2014/main" val="495057553"/>
                        </a:ext>
                      </a:extLst>
                    </a:gridCol>
                  </a:tblGrid>
                  <a:tr h="652413"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200" b="0" dirty="0">
                              <a:solidFill>
                                <a:schemeClr val="tx1"/>
                              </a:solidFill>
                            </a:rPr>
                            <a:t>①　　</a:t>
                          </a:r>
                          <a14:m>
                            <m:oMath xmlns:m="http://schemas.openxmlformats.org/officeDocument/2006/math"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ja-JP" altLang="en-US" sz="1200" b="0" dirty="0">
                              <a:solidFill>
                                <a:srgbClr val="FF0000"/>
                              </a:solidFill>
                            </a:rPr>
                            <a:t>　</a:t>
                          </a:r>
                          <a:r>
                            <a:rPr lang="ja-JP" altLang="en-US" sz="1200" b="0" dirty="0">
                              <a:solidFill>
                                <a:prstClr val="black"/>
                              </a:solidFill>
                            </a:rPr>
                            <a:t>　　</a:t>
                          </a:r>
                          <a:endParaRPr kumimoji="1" lang="ja-JP" alt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52413"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200" b="0" dirty="0">
                              <a:solidFill>
                                <a:schemeClr val="tx1"/>
                              </a:solidFill>
                            </a:rPr>
                            <a:t>②　　</a:t>
                          </a:r>
                          <a14:m>
                            <m:oMath xmlns:m="http://schemas.openxmlformats.org/officeDocument/2006/math"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oMath>
                          </a14:m>
                          <a:r>
                            <a:rPr lang="ja-JP" altLang="en-US" sz="1200" b="0" dirty="0">
                              <a:solidFill>
                                <a:srgbClr val="FF0000"/>
                              </a:solidFill>
                            </a:rPr>
                            <a:t>　</a:t>
                          </a:r>
                          <a:r>
                            <a:rPr lang="ja-JP" altLang="en-US" sz="1200" b="0" dirty="0">
                              <a:solidFill>
                                <a:prstClr val="black"/>
                              </a:solidFill>
                            </a:rPr>
                            <a:t>　　</a:t>
                          </a:r>
                          <a:r>
                            <a:rPr kumimoji="1" lang="ja-JP" altLang="en-US" sz="1200" b="0" dirty="0">
                              <a:solidFill>
                                <a:schemeClr val="tx1"/>
                              </a:solidFill>
                            </a:rPr>
                            <a:t>　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2238722"/>
                      </a:ext>
                    </a:extLst>
                  </a:tr>
                  <a:tr h="652413">
                    <a:tc>
                      <a:txBody>
                        <a:bodyPr/>
                        <a:lstStyle/>
                        <a:p>
                          <a:pPr algn="l"/>
                          <a:r>
                            <a:rPr kumimoji="1" lang="ja-JP" altLang="en-US" sz="1200" b="0" dirty="0">
                              <a:solidFill>
                                <a:schemeClr val="tx1"/>
                              </a:solidFill>
                            </a:rPr>
                            <a:t>③　　</a:t>
                          </a:r>
                          <a14:m>
                            <m:oMath xmlns:m="http://schemas.openxmlformats.org/officeDocument/2006/math"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altLang="ja-JP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ja-JP" altLang="en-US" sz="1200" b="0" dirty="0">
                              <a:solidFill>
                                <a:srgbClr val="FF0000"/>
                              </a:solidFill>
                            </a:rPr>
                            <a:t>　</a:t>
                          </a:r>
                          <a:endParaRPr kumimoji="1" lang="ja-JP" alt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369808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表 20"/>
              <p:cNvGraphicFramePr>
                <a:graphicFrameLocks noGrp="1"/>
              </p:cNvGraphicFramePr>
              <p:nvPr/>
            </p:nvGraphicFramePr>
            <p:xfrm>
              <a:off x="1021926" y="1425130"/>
              <a:ext cx="2168450" cy="19572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68450">
                      <a:extLst>
                        <a:ext uri="{9D8B030D-6E8A-4147-A177-3AD203B41FA5}">
                          <a16:colId xmlns:a16="http://schemas.microsoft.com/office/drawing/2014/main" val="495057553"/>
                        </a:ext>
                      </a:extLst>
                    </a:gridCol>
                  </a:tblGrid>
                  <a:tr h="65241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80" t="-935" r="-560" b="-2028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5241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80" t="-100000" r="-560" b="-1009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2238722"/>
                      </a:ext>
                    </a:extLst>
                  </a:tr>
                  <a:tr h="65241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80" t="-201869" r="-560" b="-1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3698088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3" name="図 2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7597" y="632105"/>
            <a:ext cx="3023525" cy="297912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2A463E3-32E3-8BE3-3FBB-CCFFC451F13E}"/>
              </a:ext>
            </a:extLst>
          </p:cNvPr>
          <p:cNvSpPr/>
          <p:nvPr/>
        </p:nvSpPr>
        <p:spPr>
          <a:xfrm>
            <a:off x="339924" y="3524922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10F113F-A3A3-DE67-6D09-E61C0AF36C90}"/>
              </a:ext>
            </a:extLst>
          </p:cNvPr>
          <p:cNvSpPr/>
          <p:nvPr/>
        </p:nvSpPr>
        <p:spPr>
          <a:xfrm>
            <a:off x="339924" y="3581028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2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DFA0D1-F5BC-7AF3-3739-B1FF100DC78E}"/>
              </a:ext>
            </a:extLst>
          </p:cNvPr>
          <p:cNvSpPr txBox="1"/>
          <p:nvPr/>
        </p:nvSpPr>
        <p:spPr>
          <a:xfrm>
            <a:off x="764704" y="3646392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次の直線の式を求めなさい。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BE856A0-CB53-06AF-632E-1F5B0BE938CD}"/>
              </a:ext>
            </a:extLst>
          </p:cNvPr>
          <p:cNvGraphicFramePr>
            <a:graphicFrameLocks noGrp="1"/>
          </p:cNvGraphicFramePr>
          <p:nvPr/>
        </p:nvGraphicFramePr>
        <p:xfrm>
          <a:off x="602901" y="3956251"/>
          <a:ext cx="5922442" cy="252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5187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（１）　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</a:rPr>
                        <a:t>点（２，１）を通り、傾きが－３の直線</a:t>
                      </a:r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（２）　２点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</a:rPr>
                        <a:t>（２，５），（４，９）を通る直線</a:t>
                      </a:r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>
                <a:extLst>
                  <a:ext uri="{FF2B5EF4-FFF2-40B4-BE49-F238E27FC236}">
                    <a16:creationId xmlns:a16="http://schemas.microsoft.com/office/drawing/2014/main" id="{E5BC7FE0-120E-38F0-A995-14B0FC1CD7A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0685" y="573050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>
                <a:extLst>
                  <a:ext uri="{FF2B5EF4-FFF2-40B4-BE49-F238E27FC236}">
                    <a16:creationId xmlns:a16="http://schemas.microsoft.com/office/drawing/2014/main" id="{E5BC7FE0-120E-38F0-A995-14B0FC1CD7A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0685" y="573050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 6">
                <a:extLst>
                  <a:ext uri="{FF2B5EF4-FFF2-40B4-BE49-F238E27FC236}">
                    <a16:creationId xmlns:a16="http://schemas.microsoft.com/office/drawing/2014/main" id="{3DA40317-5417-E2BE-A20D-F2AA6ACEB6A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56513" y="573050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=−3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+7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 6">
                <a:extLst>
                  <a:ext uri="{FF2B5EF4-FFF2-40B4-BE49-F238E27FC236}">
                    <a16:creationId xmlns:a16="http://schemas.microsoft.com/office/drawing/2014/main" id="{3DA40317-5417-E2BE-A20D-F2AA6ACEB6A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56513" y="5730509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A3DBDC-C57B-156E-CD60-17203C03B46A}"/>
              </a:ext>
            </a:extLst>
          </p:cNvPr>
          <p:cNvSpPr/>
          <p:nvPr/>
        </p:nvSpPr>
        <p:spPr>
          <a:xfrm>
            <a:off x="336290" y="6309909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F0F5613-61E8-4800-F176-0E86608F674E}"/>
              </a:ext>
            </a:extLst>
          </p:cNvPr>
          <p:cNvSpPr/>
          <p:nvPr/>
        </p:nvSpPr>
        <p:spPr>
          <a:xfrm>
            <a:off x="336290" y="6381917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3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B6568E2-CB47-4656-76B7-9569D16554C8}"/>
              </a:ext>
            </a:extLst>
          </p:cNvPr>
          <p:cNvSpPr txBox="1"/>
          <p:nvPr/>
        </p:nvSpPr>
        <p:spPr>
          <a:xfrm>
            <a:off x="761070" y="6430782"/>
            <a:ext cx="57533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次の①と②の直線の交点の座標を求めなさい。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表 10">
                <a:extLst>
                  <a:ext uri="{FF2B5EF4-FFF2-40B4-BE49-F238E27FC236}">
                    <a16:creationId xmlns:a16="http://schemas.microsoft.com/office/drawing/2014/main" id="{BC243A5B-13A6-C6C3-B4E5-591E03CE341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48680" y="6790370"/>
              <a:ext cx="5922442" cy="25251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6122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122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525187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（１）　</a:t>
                          </a:r>
                          <a:r>
                            <a:rPr lang="ja-JP" altLang="en-US" sz="1100" b="0" dirty="0">
                              <a:solidFill>
                                <a:prstClr val="black"/>
                              </a:solidFill>
                            </a:rPr>
                            <a:t>①</a:t>
                          </a:r>
                          <a14:m>
                            <m:oMath xmlns:m="http://schemas.openxmlformats.org/officeDocument/2006/math">
                              <m:r>
                                <a:rPr lang="ja-JP" altLang="en-US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　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=−3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oMath>
                          </a14:m>
                          <a:r>
                            <a:rPr lang="ja-JP" altLang="en-US" sz="1100" b="0" dirty="0">
                              <a:solidFill>
                                <a:prstClr val="black"/>
                              </a:solidFill>
                            </a:rPr>
                            <a:t>　　　②</a:t>
                          </a:r>
                          <a14:m>
                            <m:oMath xmlns:m="http://schemas.openxmlformats.org/officeDocument/2006/math">
                              <m:r>
                                <a:rPr lang="ja-JP" altLang="en-US" sz="11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　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100" b="0" dirty="0">
                              <a:solidFill>
                                <a:schemeClr val="tx1"/>
                              </a:solidFill>
                              <a:latin typeface="+mn-ea"/>
                              <a:ea typeface="+mn-ea"/>
                            </a:rPr>
                            <a:t>（２）　</a:t>
                          </a:r>
                          <a:r>
                            <a:rPr lang="ja-JP" altLang="en-US" sz="1100" dirty="0">
                              <a:solidFill>
                                <a:prstClr val="black"/>
                              </a:solidFill>
                            </a:rPr>
                            <a:t>①</a:t>
                          </a:r>
                          <a14:m>
                            <m:oMath xmlns:m="http://schemas.openxmlformats.org/officeDocument/2006/math">
                              <m:r>
                                <a:rPr lang="ja-JP" altLang="en-US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　</m:t>
                              </m:r>
                              <m:r>
                                <a:rPr lang="en-US" altLang="ja-JP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ja-JP" altLang="en-US" sz="1100" dirty="0">
                              <a:solidFill>
                                <a:prstClr val="black"/>
                              </a:solidFill>
                            </a:rPr>
                            <a:t>　　　　②</a:t>
                          </a:r>
                          <a14:m>
                            <m:oMath xmlns:m="http://schemas.openxmlformats.org/officeDocument/2006/math">
                              <m:r>
                                <a:rPr lang="ja-JP" altLang="en-US" sz="11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　</m:t>
                              </m:r>
                              <m:r>
                                <a:rPr lang="en-US" altLang="ja-JP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endParaRPr lang="en-US" altLang="ja-JP" sz="11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表 10">
                <a:extLst>
                  <a:ext uri="{FF2B5EF4-FFF2-40B4-BE49-F238E27FC236}">
                    <a16:creationId xmlns:a16="http://schemas.microsoft.com/office/drawing/2014/main" id="{BC243A5B-13A6-C6C3-B4E5-591E03CE34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3379897"/>
                  </p:ext>
                </p:extLst>
              </p:nvPr>
            </p:nvGraphicFramePr>
            <p:xfrm>
              <a:off x="548680" y="6790370"/>
              <a:ext cx="5922442" cy="25251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6122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122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52518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7E59C732-FAB7-68A7-9ACB-885D875C854E}"/>
              </a:ext>
            </a:extLst>
          </p:cNvPr>
          <p:cNvGraphicFramePr>
            <a:graphicFrameLocks noGrp="1"/>
          </p:cNvGraphicFramePr>
          <p:nvPr/>
        </p:nvGraphicFramePr>
        <p:xfrm>
          <a:off x="4070685" y="8855909"/>
          <a:ext cx="2381970" cy="470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rgbClr val="FF0000"/>
                          </a:solidFill>
                        </a:rPr>
                        <a:t>（－１，１）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756C7524-F740-D698-A30C-118C34EA085E}"/>
              </a:ext>
            </a:extLst>
          </p:cNvPr>
          <p:cNvGraphicFramePr>
            <a:graphicFrameLocks noGrp="1"/>
          </p:cNvGraphicFramePr>
          <p:nvPr/>
        </p:nvGraphicFramePr>
        <p:xfrm>
          <a:off x="956513" y="8855909"/>
          <a:ext cx="2381970" cy="470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rgbClr val="FF0000"/>
                          </a:solidFill>
                        </a:rPr>
                        <a:t>（１，２）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293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練習問題</a:t>
            </a:r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　１次関数（まとめ２）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82831F6-1DA5-4F4A-852C-92CCEB776650}"/>
              </a:ext>
            </a:extLst>
          </p:cNvPr>
          <p:cNvSpPr/>
          <p:nvPr/>
        </p:nvSpPr>
        <p:spPr>
          <a:xfrm>
            <a:off x="339924" y="531678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76E4FF5-3F5E-47EC-851E-077163054BBF}"/>
              </a:ext>
            </a:extLst>
          </p:cNvPr>
          <p:cNvSpPr/>
          <p:nvPr/>
        </p:nvSpPr>
        <p:spPr>
          <a:xfrm>
            <a:off x="339924" y="603686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4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84D5D5E-55E1-4CAE-8539-DA169E701709}"/>
                  </a:ext>
                </a:extLst>
              </p:cNvPr>
              <p:cNvSpPr txBox="1"/>
              <p:nvPr/>
            </p:nvSpPr>
            <p:spPr>
              <a:xfrm>
                <a:off x="755179" y="652901"/>
                <a:ext cx="5762947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/>
                  <a:t>下の図のように、</a:t>
                </a:r>
                <a14:m>
                  <m:oMath xmlns:m="http://schemas.openxmlformats.org/officeDocument/2006/math"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sz="1100" dirty="0"/>
                  <a:t> 軸，</a:t>
                </a:r>
                <a:r>
                  <a:rPr lang="en-US" altLang="ja-JP" sz="1100" dirty="0"/>
                  <a:t> </a:t>
                </a:r>
                <a14:m>
                  <m:oMath xmlns:m="http://schemas.openxmlformats.org/officeDocument/2006/math">
                    <m:r>
                      <a:rPr lang="en-US" altLang="ja-JP" sz="11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sz="1100" dirty="0"/>
                  <a:t> 軸とそれぞれ点Ａ，Ｂで交わる直線①があります。点Ｏは原点です。</a:t>
                </a:r>
                <a:endParaRPr lang="en-US" altLang="ja-JP" sz="1100" dirty="0"/>
              </a:p>
              <a:p>
                <a:r>
                  <a:rPr lang="ja-JP" altLang="en-US" sz="1100" dirty="0"/>
                  <a:t>点Ｂの</a:t>
                </a:r>
                <a14:m>
                  <m:oMath xmlns:m="http://schemas.openxmlformats.org/officeDocument/2006/math"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sz="1100" dirty="0"/>
                  <a:t> 座標が４、△ＯＡＢの面積が１０のとき、直線①の式を求めなさい。</a:t>
                </a:r>
                <a:r>
                  <a:rPr lang="en-US" altLang="ja-JP" sz="1100" dirty="0"/>
                  <a:t> </a:t>
                </a:r>
              </a:p>
              <a:p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★★☆</a:t>
                </a:r>
                <a:r>
                  <a:rPr lang="en-US" altLang="ja-JP" sz="1100" dirty="0"/>
                  <a:t>】(</a:t>
                </a:r>
                <a:r>
                  <a:rPr lang="ja-JP" altLang="en-US" sz="1100" dirty="0"/>
                  <a:t>平成２７年度　入試問題</a:t>
                </a:r>
                <a:r>
                  <a:rPr lang="en-US" altLang="ja-JP" sz="1100" dirty="0"/>
                  <a:t>)</a:t>
                </a:r>
              </a:p>
              <a:p>
                <a:endParaRPr lang="en-US" altLang="ja-JP" sz="1100" dirty="0"/>
              </a:p>
              <a:p>
                <a:endParaRPr lang="en-US" altLang="ja-JP" sz="1100" dirty="0"/>
              </a:p>
              <a:p>
                <a:endParaRPr lang="ja-JP" altLang="en-US" sz="1100" dirty="0"/>
              </a:p>
              <a:p>
                <a:endParaRPr lang="en-US" altLang="ja-JP" sz="11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84D5D5E-55E1-4CAE-8539-DA169E701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79" y="652901"/>
                <a:ext cx="5762947" cy="1277273"/>
              </a:xfrm>
              <a:prstGeom prst="rect">
                <a:avLst/>
              </a:prstGeom>
              <a:blipFill>
                <a:blip r:embed="rId3"/>
                <a:stretch>
                  <a:fillRect t="-9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表 27">
                <a:extLst>
                  <a:ext uri="{FF2B5EF4-FFF2-40B4-BE49-F238E27FC236}">
                    <a16:creationId xmlns:a16="http://schemas.microsoft.com/office/drawing/2014/main" id="{82A0E6FE-420B-45A1-AEF8-05887777AE9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90574" y="3868812"/>
              <a:ext cx="2027552" cy="6076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755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60765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altLang="ja-JP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altLang="ja-JP" sz="1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1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altLang="ja-JP" sz="1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en-US" altLang="ja-JP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kumimoji="1" lang="ja-JP" altLang="en-US" sz="10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表 27">
                <a:extLst>
                  <a:ext uri="{FF2B5EF4-FFF2-40B4-BE49-F238E27FC236}">
                    <a16:creationId xmlns:a16="http://schemas.microsoft.com/office/drawing/2014/main" id="{82A0E6FE-420B-45A1-AEF8-05887777AE9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90574" y="3868812"/>
              <a:ext cx="2027552" cy="6076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755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60765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99" t="-990" r="-599" b="-19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E354F009-9D76-0220-90D8-1B2056E97B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0125" y="1396111"/>
            <a:ext cx="2428875" cy="220027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BB26E75-C3B1-0AE7-8D1F-8FF7981C5E37}"/>
              </a:ext>
            </a:extLst>
          </p:cNvPr>
          <p:cNvSpPr/>
          <p:nvPr/>
        </p:nvSpPr>
        <p:spPr>
          <a:xfrm>
            <a:off x="339924" y="4626992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46255BA-0A8F-3DCC-5C24-1B6076CB85CC}"/>
              </a:ext>
            </a:extLst>
          </p:cNvPr>
          <p:cNvSpPr/>
          <p:nvPr/>
        </p:nvSpPr>
        <p:spPr>
          <a:xfrm>
            <a:off x="339924" y="4683098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5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D20F66E-1721-6C8E-844A-AEDBB9660206}"/>
                  </a:ext>
                </a:extLst>
              </p:cNvPr>
              <p:cNvSpPr txBox="1"/>
              <p:nvPr/>
            </p:nvSpPr>
            <p:spPr>
              <a:xfrm>
                <a:off x="764704" y="4727442"/>
                <a:ext cx="5760640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/>
                  <a:t>Ａさんの家から図書館に行く途中に学校がある。Ａさんは午後１時に家を出発し、一定の速さで走って学校に向かった。学校についてしばらく休けいをした後、学校から図書館までは一定の速さで歩き図書館に着いた。右の図はＡさんが家を出発してから</a:t>
                </a:r>
                <a14:m>
                  <m:oMath xmlns:m="http://schemas.openxmlformats.org/officeDocument/2006/math"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sz="1100" dirty="0"/>
                  <a:t>分間に進んだ道のりを</a:t>
                </a:r>
                <a14:m>
                  <m:oMath xmlns:m="http://schemas.openxmlformats.org/officeDocument/2006/math"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sz="1100" dirty="0"/>
                  <a:t> ｍとして、</a:t>
                </a:r>
                <a:r>
                  <a:rPr lang="en-US" altLang="ja-JP" sz="11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sz="1100" dirty="0"/>
                  <a:t>と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sz="1100" dirty="0"/>
                  <a:t> の関係をグラフにしたものである。</a:t>
                </a:r>
                <a:endParaRPr lang="en-US" altLang="ja-JP" sz="1100" dirty="0"/>
              </a:p>
              <a:p>
                <a:r>
                  <a:rPr lang="ja-JP" altLang="en-US" sz="1100" dirty="0"/>
                  <a:t>Ａさんが家を出発した後、Ａさんの兄が自転車で家を出発し、毎分２００ｍの速さで同じ道を通って図書館へ向かったところ、午後１時３５分にＡさんに追いついた。Ａさんの兄が家を出発した時刻を求めなさい。 </a:t>
                </a:r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★★★</a:t>
                </a:r>
                <a:r>
                  <a:rPr lang="en-US" altLang="ja-JP" sz="1100" dirty="0"/>
                  <a:t>】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D20F66E-1721-6C8E-844A-AEDBB9660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4727442"/>
                <a:ext cx="5760640" cy="1277273"/>
              </a:xfrm>
              <a:prstGeom prst="rect">
                <a:avLst/>
              </a:prstGeom>
              <a:blipFill>
                <a:blip r:embed="rId7"/>
                <a:stretch>
                  <a:fillRect r="-1587" b="-1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5BDFF4B-5E84-ACC4-E6CC-4FA682E2B4A0}"/>
              </a:ext>
            </a:extLst>
          </p:cNvPr>
          <p:cNvGraphicFramePr>
            <a:graphicFrameLocks noGrp="1"/>
          </p:cNvGraphicFramePr>
          <p:nvPr/>
        </p:nvGraphicFramePr>
        <p:xfrm>
          <a:off x="4004037" y="8639037"/>
          <a:ext cx="2381970" cy="642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rgbClr val="FF0000"/>
                          </a:solidFill>
                        </a:rPr>
                        <a:t>１時２３分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図 7">
            <a:extLst>
              <a:ext uri="{FF2B5EF4-FFF2-40B4-BE49-F238E27FC236}">
                <a16:creationId xmlns:a16="http://schemas.microsoft.com/office/drawing/2014/main" id="{D4175B2D-0CAE-2C4E-729D-25F29B35B2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80588" y="5974245"/>
            <a:ext cx="2805419" cy="169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02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１次関数④　１次関数の変域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39924" y="542089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39924" y="598195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3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4704" y="621027"/>
            <a:ext cx="57606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次の１次関数のグラフをかきなさい。</a:t>
            </a:r>
            <a:endParaRPr lang="en-US" altLang="ja-JP" sz="1100" dirty="0"/>
          </a:p>
          <a:p>
            <a:r>
              <a:rPr lang="en-US" altLang="ja-JP" sz="1100" dirty="0"/>
              <a:t>【</a:t>
            </a:r>
            <a:r>
              <a:rPr lang="ja-JP" altLang="en-US" sz="1100" dirty="0"/>
              <a:t>レベル　★★☆</a:t>
            </a:r>
            <a:r>
              <a:rPr lang="en-US" altLang="ja-JP" sz="1100" dirty="0"/>
              <a:t>】</a:t>
            </a:r>
            <a:r>
              <a:rPr lang="ja-JP" altLang="en-US" sz="1100" dirty="0"/>
              <a:t> </a:t>
            </a:r>
            <a:endParaRPr lang="en-US" altLang="ja-JP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59532" y="1129158"/>
                <a:ext cx="5746204" cy="2151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（"/>
                        <m:endChr m:val="）"/>
                        <m:ctrlPr>
                          <a:rPr lang="ja-JP" altLang="en-US" sz="11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ja-JP" altLang="en-US" sz="11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１</m:t>
                        </m:r>
                      </m:e>
                    </m:d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1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11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−2&lt;</m:t>
                        </m:r>
                        <m:r>
                          <a:rPr lang="en-US" altLang="ja-JP" sz="11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≦</m:t>
                        </m:r>
                        <m:r>
                          <a:rPr lang="en-US" altLang="ja-JP" sz="11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　</a:t>
                </a:r>
                <a:br>
                  <a:rPr lang="en-US" altLang="ja-JP" sz="1100" dirty="0">
                    <a:solidFill>
                      <a:prstClr val="black"/>
                    </a:solidFill>
                  </a:rPr>
                </a:br>
                <a:r>
                  <a:rPr lang="en-US" altLang="ja-JP" sz="1100" dirty="0">
                    <a:solidFill>
                      <a:prstClr val="black"/>
                    </a:solidFill>
                  </a:rPr>
                  <a:t>                      </a:t>
                </a:r>
              </a:p>
              <a:p>
                <a:r>
                  <a:rPr lang="en-US" altLang="ja-JP" sz="1100" dirty="0">
                    <a:solidFill>
                      <a:prstClr val="black"/>
                    </a:solidFill>
                  </a:rPr>
                  <a:t>                            </a:t>
                </a: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（２）　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=−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11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ja-JP" altLang="en-US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≦</m:t>
                        </m:r>
                        <m:r>
                          <a:rPr lang="en-US" altLang="ja-JP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11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&lt;2</m:t>
                        </m:r>
                      </m:e>
                    </m:d>
                  </m:oMath>
                </a14:m>
                <a:endParaRPr lang="en-US" altLang="ja-JP" sz="11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32" y="1129158"/>
                <a:ext cx="5746204" cy="2151871"/>
              </a:xfrm>
              <a:prstGeom prst="rect">
                <a:avLst/>
              </a:prstGeom>
              <a:blipFill>
                <a:blip r:embed="rId3"/>
                <a:stretch>
                  <a:fillRect b="-5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1" r="6551" b="9172"/>
          <a:stretch/>
        </p:blipFill>
        <p:spPr bwMode="auto">
          <a:xfrm>
            <a:off x="2874095" y="1266212"/>
            <a:ext cx="3651249" cy="3406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A703198-791D-4FF5-A52E-93089685877A}"/>
                  </a:ext>
                </a:extLst>
              </p:cNvPr>
              <p:cNvSpPr txBox="1"/>
              <p:nvPr/>
            </p:nvSpPr>
            <p:spPr>
              <a:xfrm>
                <a:off x="764704" y="5145485"/>
                <a:ext cx="5760640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/>
                  <a:t>１次関数</a:t>
                </a:r>
                <a14:m>
                  <m:oMath xmlns:m="http://schemas.openxmlformats.org/officeDocument/2006/math"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1100" dirty="0"/>
                  <a:t>は、</a:t>
                </a:r>
                <a14:m>
                  <m:oMath xmlns:m="http://schemas.openxmlformats.org/officeDocument/2006/math"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＜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ja-JP" altLang="en-US" sz="1100" dirty="0"/>
                  <a:t> であり、</a:t>
                </a:r>
                <a14:m>
                  <m:oMath xmlns:m="http://schemas.openxmlformats.org/officeDocument/2006/math"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1100" dirty="0"/>
                  <a:t>の変域が</a:t>
                </a:r>
                <a14:m>
                  <m:oMath xmlns:m="http://schemas.openxmlformats.org/officeDocument/2006/math">
                    <m:r>
                      <a:rPr lang="en-US" altLang="ja-JP" sz="1100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のとき、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ja-JP" altLang="en-US" sz="1100" dirty="0"/>
                      <m:t>の変域が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≦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9 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である。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，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ja-JP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100" i="1">
                        <a:latin typeface="Cambria Math" panose="02040503050406030204" pitchFamily="18" charset="0"/>
                      </a:rPr>
                      <m:t>の値を求めなさい。</m:t>
                    </m:r>
                  </m:oMath>
                </a14:m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★★★</a:t>
                </a:r>
                <a:r>
                  <a:rPr lang="en-US" altLang="ja-JP" sz="1100" dirty="0"/>
                  <a:t>】</a:t>
                </a:r>
              </a:p>
              <a:p>
                <a:pPr>
                  <a:lnSpc>
                    <a:spcPct val="100000"/>
                  </a:lnSpc>
                </a:pPr>
                <a:endParaRPr lang="en-US" altLang="ja-JP" sz="1100" dirty="0"/>
              </a:p>
              <a:p>
                <a:pPr>
                  <a:lnSpc>
                    <a:spcPts val="3000"/>
                  </a:lnSpc>
                </a:pPr>
                <a:endParaRPr lang="ja-JP" altLang="en-US" sz="11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A703198-791D-4FF5-A52E-930896858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5145485"/>
                <a:ext cx="5760640" cy="984885"/>
              </a:xfrm>
              <a:prstGeom prst="rect">
                <a:avLst/>
              </a:prstGeom>
              <a:blipFill>
                <a:blip r:embed="rId5"/>
                <a:stretch>
                  <a:fillRect t="-1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1E8762B-69FB-4719-83C3-B89B281E8075}"/>
              </a:ext>
            </a:extLst>
          </p:cNvPr>
          <p:cNvSpPr/>
          <p:nvPr/>
        </p:nvSpPr>
        <p:spPr>
          <a:xfrm>
            <a:off x="339924" y="5016459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8FFD6FC-CB77-42F7-BA22-62012E42F2E3}"/>
              </a:ext>
            </a:extLst>
          </p:cNvPr>
          <p:cNvSpPr/>
          <p:nvPr/>
        </p:nvSpPr>
        <p:spPr>
          <a:xfrm>
            <a:off x="339924" y="5088467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4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表 26">
                <a:extLst>
                  <a:ext uri="{FF2B5EF4-FFF2-40B4-BE49-F238E27FC236}">
                    <a16:creationId xmlns:a16="http://schemas.microsoft.com/office/drawing/2014/main" id="{D0BFB00C-97AA-4025-A974-B94687A156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2017978"/>
                  </p:ext>
                </p:extLst>
              </p:nvPr>
            </p:nvGraphicFramePr>
            <p:xfrm>
              <a:off x="3416728" y="8776973"/>
              <a:ext cx="2889008" cy="5205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45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445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20518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=−2 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=−1 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表 26">
                <a:extLst>
                  <a:ext uri="{FF2B5EF4-FFF2-40B4-BE49-F238E27FC236}">
                    <a16:creationId xmlns:a16="http://schemas.microsoft.com/office/drawing/2014/main" id="{D0BFB00C-97AA-4025-A974-B94687A156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2017978"/>
                  </p:ext>
                </p:extLst>
              </p:nvPr>
            </p:nvGraphicFramePr>
            <p:xfrm>
              <a:off x="3416728" y="8776973"/>
              <a:ext cx="2889008" cy="5205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45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445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20518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420" t="-1149" r="-100420" b="-2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00844" t="-1149" r="-844" b="-2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71D27F7-C44A-96C2-6FF8-6244A9B9F052}"/>
              </a:ext>
            </a:extLst>
          </p:cNvPr>
          <p:cNvCxnSpPr>
            <a:cxnSpLocks/>
          </p:cNvCxnSpPr>
          <p:nvPr/>
        </p:nvCxnSpPr>
        <p:spPr>
          <a:xfrm flipH="1">
            <a:off x="4139368" y="1788033"/>
            <a:ext cx="1278220" cy="255051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0882612-B4EE-6888-3DBC-8247FED2C4A4}"/>
              </a:ext>
            </a:extLst>
          </p:cNvPr>
          <p:cNvCxnSpPr>
            <a:cxnSpLocks/>
          </p:cNvCxnSpPr>
          <p:nvPr/>
        </p:nvCxnSpPr>
        <p:spPr>
          <a:xfrm>
            <a:off x="3874549" y="1788033"/>
            <a:ext cx="1290797" cy="127525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032D7D-4CDB-124E-8ECB-074C07364B13}"/>
                  </a:ext>
                </a:extLst>
              </p:cNvPr>
              <p:cNvSpPr txBox="1"/>
              <p:nvPr/>
            </p:nvSpPr>
            <p:spPr>
              <a:xfrm>
                <a:off x="5320807" y="1468410"/>
                <a:ext cx="59049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（"/>
                          <m:endChr m:val="）"/>
                          <m:ctrlPr>
                            <a:rPr lang="ja-JP" alt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ja-JP" alt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１</m:t>
                          </m:r>
                        </m:e>
                      </m:d>
                      <m:r>
                        <a:rPr lang="ja-JP" altLang="en-US" sz="1200" i="1">
                          <a:solidFill>
                            <a:srgbClr val="FF0000"/>
                          </a:solidFill>
                          <a:latin typeface="Cambria Math"/>
                        </a:rPr>
                        <m:t>　</m:t>
                      </m:r>
                    </m:oMath>
                  </m:oMathPara>
                </a14:m>
                <a:endParaRPr lang="ja-JP" alt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6032D7D-4CDB-124E-8ECB-074C07364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807" y="1468410"/>
                <a:ext cx="5904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19924A8-FC5D-DBCB-31F9-93D7CD86EE33}"/>
                  </a:ext>
                </a:extLst>
              </p:cNvPr>
              <p:cNvSpPr txBox="1"/>
              <p:nvPr/>
            </p:nvSpPr>
            <p:spPr>
              <a:xfrm>
                <a:off x="3514350" y="1423408"/>
                <a:ext cx="59049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（"/>
                          <m:endChr m:val="）"/>
                          <m:ctrlPr>
                            <a:rPr lang="ja-JP" alt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ja-JP" alt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２</m:t>
                          </m:r>
                        </m:e>
                      </m:d>
                      <m:r>
                        <a:rPr lang="ja-JP" altLang="en-US" sz="1200" i="1">
                          <a:solidFill>
                            <a:srgbClr val="FF0000"/>
                          </a:solidFill>
                          <a:latin typeface="Cambria Math"/>
                        </a:rPr>
                        <m:t>　</m:t>
                      </m:r>
                    </m:oMath>
                  </m:oMathPara>
                </a14:m>
                <a:endParaRPr lang="ja-JP" alt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19924A8-FC5D-DBCB-31F9-93D7CD86E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350" y="1423408"/>
                <a:ext cx="59049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楕円 6">
            <a:extLst>
              <a:ext uri="{FF2B5EF4-FFF2-40B4-BE49-F238E27FC236}">
                <a16:creationId xmlns:a16="http://schemas.microsoft.com/office/drawing/2014/main" id="{EAE345AC-64C7-4F12-9B4A-F28A0CDB296C}"/>
              </a:ext>
            </a:extLst>
          </p:cNvPr>
          <p:cNvSpPr/>
          <p:nvPr/>
        </p:nvSpPr>
        <p:spPr>
          <a:xfrm>
            <a:off x="3829050" y="1731184"/>
            <a:ext cx="90711" cy="976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679AA2FF-BBD5-31D3-AE32-7766D9CB4DC7}"/>
              </a:ext>
            </a:extLst>
          </p:cNvPr>
          <p:cNvSpPr/>
          <p:nvPr/>
        </p:nvSpPr>
        <p:spPr>
          <a:xfrm>
            <a:off x="5372232" y="1727379"/>
            <a:ext cx="90711" cy="976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83CFCDAA-EE86-64B5-F03F-7C5D2B25504F}"/>
              </a:ext>
            </a:extLst>
          </p:cNvPr>
          <p:cNvSpPr/>
          <p:nvPr/>
        </p:nvSpPr>
        <p:spPr>
          <a:xfrm>
            <a:off x="5119990" y="3014482"/>
            <a:ext cx="90711" cy="9761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31BE0F05-16C9-EE71-D9F8-6768BF0B31CC}"/>
              </a:ext>
            </a:extLst>
          </p:cNvPr>
          <p:cNvSpPr/>
          <p:nvPr/>
        </p:nvSpPr>
        <p:spPr>
          <a:xfrm>
            <a:off x="4091414" y="4297781"/>
            <a:ext cx="90711" cy="9761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54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39925" y="543486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9925" y="599592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1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4705" y="664956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次の直線の式を求めなさい。 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　　 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１次関数⑤　グラフと直線の式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/>
        </p:nvGraphicFramePr>
        <p:xfrm>
          <a:off x="405344" y="1015736"/>
          <a:ext cx="6120000" cy="2590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0985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（１）　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</a:rPr>
                        <a:t>点（２，５）を通り、傾きが３の直線の式</a:t>
                      </a:r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（２）　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</a:rPr>
                        <a:t>点（２，１）を通り、傾きが－３の直線の式</a:t>
                      </a:r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表 45"/>
              <p:cNvGraphicFramePr>
                <a:graphicFrameLocks noGrp="1"/>
              </p:cNvGraphicFramePr>
              <p:nvPr/>
            </p:nvGraphicFramePr>
            <p:xfrm>
              <a:off x="4070686" y="307358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=−3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+7</m:t>
                                </m:r>
                              </m:oMath>
                            </m:oMathPara>
                          </a14:m>
                          <a:endParaRPr lang="en-US" altLang="ja-JP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6" name="表 45"/>
              <p:cNvGraphicFramePr>
                <a:graphicFrameLocks noGrp="1"/>
              </p:cNvGraphicFramePr>
              <p:nvPr/>
            </p:nvGraphicFramePr>
            <p:xfrm>
              <a:off x="4070686" y="307358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8" name="表 47"/>
              <p:cNvGraphicFramePr>
                <a:graphicFrameLocks noGrp="1"/>
              </p:cNvGraphicFramePr>
              <p:nvPr/>
            </p:nvGraphicFramePr>
            <p:xfrm>
              <a:off x="956514" y="307358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=3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altLang="ja-JP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8" name="表 47"/>
              <p:cNvGraphicFramePr>
                <a:graphicFrameLocks noGrp="1"/>
              </p:cNvGraphicFramePr>
              <p:nvPr/>
            </p:nvGraphicFramePr>
            <p:xfrm>
              <a:off x="956514" y="3073585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6A89B47-F3D1-42BF-8331-1DEA0480ADF2}"/>
              </a:ext>
            </a:extLst>
          </p:cNvPr>
          <p:cNvSpPr/>
          <p:nvPr/>
        </p:nvSpPr>
        <p:spPr>
          <a:xfrm>
            <a:off x="339924" y="3700330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1E86E17-F673-48B6-82C2-0675B9F87C20}"/>
              </a:ext>
            </a:extLst>
          </p:cNvPr>
          <p:cNvSpPr/>
          <p:nvPr/>
        </p:nvSpPr>
        <p:spPr>
          <a:xfrm>
            <a:off x="339924" y="3756436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2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92B7903-EA06-4C0D-853C-7DC32C87F57C}"/>
              </a:ext>
            </a:extLst>
          </p:cNvPr>
          <p:cNvSpPr txBox="1"/>
          <p:nvPr/>
        </p:nvSpPr>
        <p:spPr>
          <a:xfrm>
            <a:off x="764704" y="3821800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次の２点を通る直線の式を求めなさい。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9BDD1D6F-9506-44A1-A408-6B5D8535E22D}"/>
              </a:ext>
            </a:extLst>
          </p:cNvPr>
          <p:cNvGraphicFramePr>
            <a:graphicFrameLocks noGrp="1"/>
          </p:cNvGraphicFramePr>
          <p:nvPr/>
        </p:nvGraphicFramePr>
        <p:xfrm>
          <a:off x="405344" y="4211346"/>
          <a:ext cx="6120000" cy="5050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5187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（１）　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</a:rPr>
                        <a:t>（１，１），（３，５）</a:t>
                      </a:r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（２）　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</a:rPr>
                        <a:t>（２，５），（４，９）</a:t>
                      </a:r>
                      <a:endParaRPr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51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（３）　</a:t>
                      </a:r>
                      <a:r>
                        <a:rPr lang="ja-JP" altLang="en-US" sz="1100" dirty="0"/>
                        <a:t>（１，４），（３，－２）　</a:t>
                      </a:r>
                      <a:endParaRPr lang="en-US" altLang="ja-JP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（４）　</a:t>
                      </a:r>
                      <a:r>
                        <a:rPr lang="ja-JP" altLang="en-US" sz="1100" dirty="0"/>
                        <a:t>（－３，２），（２，７）　</a:t>
                      </a:r>
                      <a:endParaRPr lang="en-US" altLang="ja-JP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表 19">
                <a:extLst>
                  <a:ext uri="{FF2B5EF4-FFF2-40B4-BE49-F238E27FC236}">
                    <a16:creationId xmlns:a16="http://schemas.microsoft.com/office/drawing/2014/main" id="{871450BB-5C77-4BF3-9ECD-876B65EBCC8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0686" y="885451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US" altLang="ja-JP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表 19">
                <a:extLst>
                  <a:ext uri="{FF2B5EF4-FFF2-40B4-BE49-F238E27FC236}">
                    <a16:creationId xmlns:a16="http://schemas.microsoft.com/office/drawing/2014/main" id="{871450BB-5C77-4BF3-9ECD-876B65EBCC8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0686" y="885451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表 20">
                <a:extLst>
                  <a:ext uri="{FF2B5EF4-FFF2-40B4-BE49-F238E27FC236}">
                    <a16:creationId xmlns:a16="http://schemas.microsoft.com/office/drawing/2014/main" id="{B7833309-C294-4CD3-A835-9DC7C37F2CC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0686" y="619608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=2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US" altLang="ja-JP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表 20">
                <a:extLst>
                  <a:ext uri="{FF2B5EF4-FFF2-40B4-BE49-F238E27FC236}">
                    <a16:creationId xmlns:a16="http://schemas.microsoft.com/office/drawing/2014/main" id="{B7833309-C294-4CD3-A835-9DC7C37F2CC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0686" y="619608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表 26">
                <a:extLst>
                  <a:ext uri="{FF2B5EF4-FFF2-40B4-BE49-F238E27FC236}">
                    <a16:creationId xmlns:a16="http://schemas.microsoft.com/office/drawing/2014/main" id="{9961B72E-4D1B-4484-BF56-DA45A3FA02D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56514" y="885451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=−3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+7</m:t>
                                </m:r>
                              </m:oMath>
                            </m:oMathPara>
                          </a14:m>
                          <a:endParaRPr lang="en-US" altLang="ja-JP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表 26">
                <a:extLst>
                  <a:ext uri="{FF2B5EF4-FFF2-40B4-BE49-F238E27FC236}">
                    <a16:creationId xmlns:a16="http://schemas.microsoft.com/office/drawing/2014/main" id="{9961B72E-4D1B-4484-BF56-DA45A3FA02D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56514" y="885451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表 27">
                <a:extLst>
                  <a:ext uri="{FF2B5EF4-FFF2-40B4-BE49-F238E27FC236}">
                    <a16:creationId xmlns:a16="http://schemas.microsoft.com/office/drawing/2014/main" id="{AEB397E6-92B0-40FE-A7CB-093D98F33A7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56514" y="619608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=2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altLang="ja-JP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表 27">
                <a:extLst>
                  <a:ext uri="{FF2B5EF4-FFF2-40B4-BE49-F238E27FC236}">
                    <a16:creationId xmlns:a16="http://schemas.microsoft.com/office/drawing/2014/main" id="{AEB397E6-92B0-40FE-A7CB-093D98F33A7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56514" y="6196084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255" t="-1282" r="-510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1051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39924" y="542089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9924" y="598195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3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764704" y="663559"/>
                <a:ext cx="576064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ja-JP" altLang="en-US" sz="1100" b="0" dirty="0">
                    <a:solidFill>
                      <a:schemeClr val="tx1"/>
                    </a:solidFill>
                  </a:rPr>
                  <a:t>直線</a:t>
                </a:r>
                <a14:m>
                  <m:oMath xmlns:m="http://schemas.openxmlformats.org/officeDocument/2006/math">
                    <m:r>
                      <a:rPr lang="en-US" altLang="ja-JP" sz="1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1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altLang="ja-JP" sz="1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+1 </m:t>
                    </m:r>
                    <m:r>
                      <a:rPr lang="en-US" altLang="ja-JP" sz="1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1100" b="0" dirty="0">
                    <a:solidFill>
                      <a:schemeClr val="tx1"/>
                    </a:solidFill>
                  </a:rPr>
                  <a:t>と平行で点（３，－１）を通る直線の式を求めなさい</a:t>
                </a:r>
                <a:r>
                  <a:rPr lang="ja-JP" altLang="en-US" sz="1100" dirty="0"/>
                  <a:t>。 </a:t>
                </a:r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★★☆</a:t>
                </a:r>
                <a:r>
                  <a:rPr lang="en-US" altLang="ja-JP" sz="1100" dirty="0"/>
                  <a:t>】</a:t>
                </a: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663559"/>
                <a:ext cx="5760640" cy="261610"/>
              </a:xfrm>
              <a:prstGeom prst="rect">
                <a:avLst/>
              </a:prstGeom>
              <a:blipFill>
                <a:blip r:embed="rId3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　　 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１次関数⑤　グラフと直線の式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表 45"/>
              <p:cNvGraphicFramePr>
                <a:graphicFrameLocks noGrp="1"/>
              </p:cNvGraphicFramePr>
              <p:nvPr/>
            </p:nvGraphicFramePr>
            <p:xfrm>
              <a:off x="4143373" y="3047432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=−2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US" altLang="ja-JP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6" name="表 45"/>
              <p:cNvGraphicFramePr>
                <a:graphicFrameLocks noGrp="1"/>
              </p:cNvGraphicFramePr>
              <p:nvPr/>
            </p:nvGraphicFramePr>
            <p:xfrm>
              <a:off x="4143373" y="3047432"/>
              <a:ext cx="2381970" cy="4701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19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701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55" t="-1266" r="-510" b="-2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正方形/長方形 14"/>
          <p:cNvSpPr/>
          <p:nvPr/>
        </p:nvSpPr>
        <p:spPr>
          <a:xfrm>
            <a:off x="339924" y="3666594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4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64704" y="3724954"/>
                <a:ext cx="57606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/>
                  <a:t>２点（１，３），（５，</a:t>
                </a:r>
                <a:r>
                  <a:rPr lang="en-US" altLang="ja-JP" sz="11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1100" dirty="0"/>
                  <a:t>  ）が直線 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𝑏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1100" dirty="0"/>
                  <a:t> 上にあるとき、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1100" dirty="0"/>
                  <a:t>，</a:t>
                </a:r>
                <a:r>
                  <a:rPr lang="en-US" altLang="ja-JP" sz="11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ja-JP" altLang="en-US" sz="1100" dirty="0"/>
                  <a:t> の値を求めなさい。</a:t>
                </a:r>
                <a:endParaRPr lang="en-US" altLang="ja-JP" sz="1100" dirty="0"/>
              </a:p>
              <a:p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★★☆</a:t>
                </a:r>
                <a:r>
                  <a:rPr lang="en-US" altLang="ja-JP" sz="1100" dirty="0"/>
                  <a:t>】</a:t>
                </a: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3724954"/>
                <a:ext cx="5760640" cy="430887"/>
              </a:xfrm>
              <a:prstGeom prst="rect">
                <a:avLst/>
              </a:prstGeom>
              <a:blipFill>
                <a:blip r:embed="rId5"/>
                <a:stretch>
                  <a:fillRect t="-2817" b="-56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正方形/長方形 16"/>
          <p:cNvSpPr/>
          <p:nvPr/>
        </p:nvSpPr>
        <p:spPr>
          <a:xfrm>
            <a:off x="339924" y="3605584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表 17"/>
              <p:cNvGraphicFramePr>
                <a:graphicFrameLocks noGrp="1"/>
              </p:cNvGraphicFramePr>
              <p:nvPr/>
            </p:nvGraphicFramePr>
            <p:xfrm>
              <a:off x="3411171" y="5974288"/>
              <a:ext cx="3092710" cy="4473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63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635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47391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altLang="ja-JP" sz="12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=11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altLang="ja-JP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ja-JP" altLang="en-US" sz="1200" b="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表 17"/>
              <p:cNvGraphicFramePr>
                <a:graphicFrameLocks noGrp="1"/>
              </p:cNvGraphicFramePr>
              <p:nvPr/>
            </p:nvGraphicFramePr>
            <p:xfrm>
              <a:off x="3411171" y="5974288"/>
              <a:ext cx="3092710" cy="4473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63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635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47391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394" t="-2703" r="-100787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00394" t="-2703" r="-787" b="-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B74E60E-46B1-4DE9-96CA-DE721220E606}"/>
              </a:ext>
            </a:extLst>
          </p:cNvPr>
          <p:cNvSpPr/>
          <p:nvPr/>
        </p:nvSpPr>
        <p:spPr>
          <a:xfrm>
            <a:off x="339924" y="6529042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B1760B3-0BA4-4D7A-9EDE-BAADE878CB25}"/>
              </a:ext>
            </a:extLst>
          </p:cNvPr>
          <p:cNvSpPr/>
          <p:nvPr/>
        </p:nvSpPr>
        <p:spPr>
          <a:xfrm>
            <a:off x="339924" y="6601050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5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D6D1CBC-0DD7-46E1-9521-3DF433AED152}"/>
                  </a:ext>
                </a:extLst>
              </p:cNvPr>
              <p:cNvSpPr txBox="1"/>
              <p:nvPr/>
            </p:nvSpPr>
            <p:spPr>
              <a:xfrm>
                <a:off x="757486" y="6652283"/>
                <a:ext cx="57606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/>
                  <a:t>３点Ａ （－２，３）， Ｂ</a:t>
                </a:r>
                <a:r>
                  <a:rPr lang="ja-JP" altLang="en-US" sz="1100"/>
                  <a:t>（２，６）</a:t>
                </a:r>
                <a:r>
                  <a:rPr lang="ja-JP" altLang="en-US" sz="1100" dirty="0"/>
                  <a:t>， Ｃ （６，</a:t>
                </a:r>
                <a:r>
                  <a:rPr lang="en-US" altLang="ja-JP" sz="11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）</m:t>
                    </m:r>
                  </m:oMath>
                </a14:m>
                <a:r>
                  <a:rPr lang="ja-JP" altLang="en-US" sz="1100" dirty="0"/>
                  <a:t>が一直線上に並ぶように、</a:t>
                </a:r>
                <a14:m>
                  <m:oMath xmlns:m="http://schemas.openxmlformats.org/officeDocument/2006/math"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ja-JP" altLang="en-US" sz="1100" dirty="0"/>
                  <a:t>  の値を求めなさい。</a:t>
                </a:r>
                <a:br>
                  <a:rPr lang="en-US" altLang="ja-JP" sz="1100" dirty="0"/>
                </a:br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★★★</a:t>
                </a:r>
                <a:r>
                  <a:rPr lang="en-US" altLang="ja-JP" sz="1100" dirty="0"/>
                  <a:t>】</a:t>
                </a:r>
                <a:endParaRPr lang="ja-JP" altLang="en-US" sz="11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D6D1CBC-0DD7-46E1-9521-3DF433AED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86" y="6652283"/>
                <a:ext cx="5760640" cy="430887"/>
              </a:xfrm>
              <a:prstGeom prst="rect">
                <a:avLst/>
              </a:prstGeom>
              <a:blipFill>
                <a:blip r:embed="rId7"/>
                <a:stretch>
                  <a:fillRect t="-2817" b="-56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表 21">
                <a:extLst>
                  <a:ext uri="{FF2B5EF4-FFF2-40B4-BE49-F238E27FC236}">
                    <a16:creationId xmlns:a16="http://schemas.microsoft.com/office/drawing/2014/main" id="{BEBAE032-9703-4793-B910-18634A93CDF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55468" y="8855911"/>
              <a:ext cx="1648413" cy="4699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4841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699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altLang="ja-JP" sz="12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=9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表 21">
                <a:extLst>
                  <a:ext uri="{FF2B5EF4-FFF2-40B4-BE49-F238E27FC236}">
                    <a16:creationId xmlns:a16="http://schemas.microsoft.com/office/drawing/2014/main" id="{BEBAE032-9703-4793-B910-18634A93CDF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55468" y="8855911"/>
              <a:ext cx="1648413" cy="4699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4841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699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369" t="-1282" r="-738" b="-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2078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552314" y="945097"/>
                <a:ext cx="5746204" cy="1333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（１）　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軸</m:t>
                    </m:r>
                  </m:oMath>
                </a14:m>
                <a:r>
                  <a:rPr lang="en-US" altLang="ja-JP" sz="1100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1100" dirty="0">
                    <a:solidFill>
                      <a:prstClr val="black"/>
                    </a:solidFill>
                  </a:rPr>
                  <a:t>を表す直線の式を答えなさい。</a:t>
                </a: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（２）　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軸</m:t>
                    </m:r>
                  </m:oMath>
                </a14:m>
                <a:r>
                  <a:rPr lang="en-US" altLang="ja-JP" sz="1100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1100" dirty="0">
                    <a:solidFill>
                      <a:prstClr val="black"/>
                    </a:solidFill>
                  </a:rPr>
                  <a:t>を表す直線の式を答えなさい。</a:t>
                </a: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endParaRPr lang="en-US" altLang="ja-JP" sz="11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14" y="945097"/>
                <a:ext cx="5746204" cy="13336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/>
          <p:cNvSpPr/>
          <p:nvPr/>
        </p:nvSpPr>
        <p:spPr>
          <a:xfrm>
            <a:off x="339924" y="2563398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9924" y="2619504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2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4704" y="2572480"/>
            <a:ext cx="5760640" cy="38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100" dirty="0"/>
              <a:t>次の方程式のグラフをかきなさい。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　　 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１次関数⑥　方程式とグラフ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986494" y="8945935"/>
          <a:ext cx="2271895" cy="386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66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（３，２）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622307" y="2923942"/>
                <a:ext cx="5746204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ja-JP" altLang="en-US" sz="1100" dirty="0"/>
                  <a:t>（１）　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6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+3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=−9</m:t>
                    </m:r>
                  </m:oMath>
                </a14:m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ja-JP" altLang="en-US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ja-JP" altLang="en-US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ja-JP" altLang="en-US" sz="1100" dirty="0"/>
                  <a:t>（２）　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</m:oMath>
                </a14:m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ja-JP" altLang="en-US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ja-JP" altLang="en-US" sz="1100" dirty="0"/>
                  <a:t>（３）　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=−3</m:t>
                    </m:r>
                  </m:oMath>
                </a14:m>
                <a:endParaRPr lang="ja-JP" altLang="en-US" sz="11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07" y="2923942"/>
                <a:ext cx="5746204" cy="24622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1" r="6551" b="9172"/>
          <a:stretch/>
        </p:blipFill>
        <p:spPr bwMode="auto">
          <a:xfrm>
            <a:off x="3480179" y="2995575"/>
            <a:ext cx="3212580" cy="299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正方形/長方形 45"/>
          <p:cNvSpPr/>
          <p:nvPr/>
        </p:nvSpPr>
        <p:spPr>
          <a:xfrm>
            <a:off x="339924" y="6023392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339924" y="6079498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3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64704" y="6041367"/>
            <a:ext cx="57606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100" dirty="0">
                <a:solidFill>
                  <a:prstClr val="black"/>
                </a:solidFill>
              </a:rPr>
              <a:t>次の２つの方程式についてグラフをかき、交点の座標を求めなさい。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 ★☆☆ </a:t>
            </a:r>
            <a:r>
              <a:rPr lang="en-US" altLang="ja-JP" sz="1100" dirty="0"/>
              <a:t>】</a:t>
            </a:r>
            <a:endParaRPr lang="ja-JP" alt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64704" y="6388048"/>
                <a:ext cx="5746204" cy="487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ja-JP" altLang="en-US" sz="1100" dirty="0">
                    <a:solidFill>
                      <a:prstClr val="black"/>
                    </a:solidFill>
                  </a:rPr>
                  <a:t>　①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=4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　　 　②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=−3</m:t>
                    </m:r>
                  </m:oMath>
                </a14:m>
                <a:r>
                  <a:rPr lang="en-US" altLang="ja-JP" sz="1100" dirty="0">
                    <a:solidFill>
                      <a:prstClr val="black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6388048"/>
                <a:ext cx="5746204" cy="48731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表 21"/>
              <p:cNvGraphicFramePr>
                <a:graphicFrameLocks noGrp="1"/>
              </p:cNvGraphicFramePr>
              <p:nvPr/>
            </p:nvGraphicFramePr>
            <p:xfrm>
              <a:off x="4644189" y="1241008"/>
              <a:ext cx="1881155" cy="3977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11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97748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表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5843922"/>
                  </p:ext>
                </p:extLst>
              </p:nvPr>
            </p:nvGraphicFramePr>
            <p:xfrm>
              <a:off x="4644189" y="1241008"/>
              <a:ext cx="1881155" cy="3977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11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97748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323" t="-1515" r="-645" b="-30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正方形/長方形 17"/>
          <p:cNvSpPr/>
          <p:nvPr/>
        </p:nvSpPr>
        <p:spPr>
          <a:xfrm>
            <a:off x="339924" y="524535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39924" y="580641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1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64704" y="521585"/>
            <a:ext cx="57606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100" dirty="0"/>
              <a:t>次の問いに答えなさい。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表 27"/>
              <p:cNvGraphicFramePr>
                <a:graphicFrameLocks noGrp="1"/>
              </p:cNvGraphicFramePr>
              <p:nvPr/>
            </p:nvGraphicFramePr>
            <p:xfrm>
              <a:off x="4644189" y="2083365"/>
              <a:ext cx="1881155" cy="3977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11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9774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表 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8264323"/>
                  </p:ext>
                </p:extLst>
              </p:nvPr>
            </p:nvGraphicFramePr>
            <p:xfrm>
              <a:off x="4644189" y="2083365"/>
              <a:ext cx="1881155" cy="3977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11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97748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323" t="-1493" r="-645" b="-29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1" r="6551" b="9172"/>
          <a:stretch/>
        </p:blipFill>
        <p:spPr bwMode="auto">
          <a:xfrm>
            <a:off x="3480179" y="6377044"/>
            <a:ext cx="3212580" cy="2996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E36385C-4661-68B1-179F-4721950B61A0}"/>
              </a:ext>
            </a:extLst>
          </p:cNvPr>
          <p:cNvCxnSpPr>
            <a:cxnSpLocks/>
          </p:cNvCxnSpPr>
          <p:nvPr/>
        </p:nvCxnSpPr>
        <p:spPr>
          <a:xfrm>
            <a:off x="4023360" y="3222171"/>
            <a:ext cx="1367246" cy="26996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0A94A64-56A9-103F-B2F1-E37628709D41}"/>
              </a:ext>
            </a:extLst>
          </p:cNvPr>
          <p:cNvCxnSpPr>
            <a:cxnSpLocks/>
          </p:cNvCxnSpPr>
          <p:nvPr/>
        </p:nvCxnSpPr>
        <p:spPr>
          <a:xfrm>
            <a:off x="3645024" y="4110654"/>
            <a:ext cx="275626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0B31C45-40FE-9EE1-F75C-2727DA0989BA}"/>
              </a:ext>
            </a:extLst>
          </p:cNvPr>
          <p:cNvCxnSpPr>
            <a:cxnSpLocks/>
          </p:cNvCxnSpPr>
          <p:nvPr/>
        </p:nvCxnSpPr>
        <p:spPr>
          <a:xfrm flipV="1">
            <a:off x="4346812" y="3222171"/>
            <a:ext cx="0" cy="273058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750BBA-834A-02A5-A240-2EABF68FB5A6}"/>
              </a:ext>
            </a:extLst>
          </p:cNvPr>
          <p:cNvCxnSpPr>
            <a:cxnSpLocks/>
          </p:cNvCxnSpPr>
          <p:nvPr/>
        </p:nvCxnSpPr>
        <p:spPr>
          <a:xfrm flipV="1">
            <a:off x="4778734" y="6571666"/>
            <a:ext cx="1391478" cy="27608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64BD80C6-BAB1-AECE-C3C5-1413BD908CAA}"/>
              </a:ext>
            </a:extLst>
          </p:cNvPr>
          <p:cNvCxnSpPr>
            <a:cxnSpLocks/>
          </p:cNvCxnSpPr>
          <p:nvPr/>
        </p:nvCxnSpPr>
        <p:spPr>
          <a:xfrm flipV="1">
            <a:off x="3695700" y="7259938"/>
            <a:ext cx="2705591" cy="8970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F3BF85-15D3-DE95-FF61-5165A0DD07AE}"/>
              </a:ext>
            </a:extLst>
          </p:cNvPr>
          <p:cNvSpPr txBox="1"/>
          <p:nvPr/>
        </p:nvSpPr>
        <p:spPr>
          <a:xfrm>
            <a:off x="3682740" y="2923942"/>
            <a:ext cx="5388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（１）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A9144F-950D-2367-3A22-42050DCCCD20}"/>
              </a:ext>
            </a:extLst>
          </p:cNvPr>
          <p:cNvSpPr txBox="1"/>
          <p:nvPr/>
        </p:nvSpPr>
        <p:spPr>
          <a:xfrm>
            <a:off x="3225987" y="3932358"/>
            <a:ext cx="5388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（２）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3BED94-0513-7EAD-8CCF-7E49493C6DDA}"/>
              </a:ext>
            </a:extLst>
          </p:cNvPr>
          <p:cNvSpPr txBox="1"/>
          <p:nvPr/>
        </p:nvSpPr>
        <p:spPr>
          <a:xfrm>
            <a:off x="4267251" y="2929523"/>
            <a:ext cx="5388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（３）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D3970C-7C18-70A2-195C-F7F126BE756F}"/>
              </a:ext>
            </a:extLst>
          </p:cNvPr>
          <p:cNvSpPr txBox="1"/>
          <p:nvPr/>
        </p:nvSpPr>
        <p:spPr>
          <a:xfrm>
            <a:off x="6029096" y="6272474"/>
            <a:ext cx="5388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①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157FC1-5D2F-311F-8726-DA19513F1FA6}"/>
              </a:ext>
            </a:extLst>
          </p:cNvPr>
          <p:cNvSpPr txBox="1"/>
          <p:nvPr/>
        </p:nvSpPr>
        <p:spPr>
          <a:xfrm>
            <a:off x="6162064" y="7000614"/>
            <a:ext cx="5388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②　</a:t>
            </a:r>
          </a:p>
        </p:txBody>
      </p:sp>
    </p:spTree>
    <p:extLst>
      <p:ext uri="{BB962C8B-B14F-4D97-AF65-F5344CB8AC3E}">
        <p14:creationId xmlns:p14="http://schemas.microsoft.com/office/powerpoint/2010/main" val="112413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　　 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１次関数⑥　方程式とグラフ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764704" y="672414"/>
                <a:ext cx="5760640" cy="797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次の２つの直線の交点の座標を求めなさい。</a:t>
                </a: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 ★★☆ </a:t>
                </a:r>
                <a:r>
                  <a:rPr lang="en-US" altLang="ja-JP" sz="1100" dirty="0"/>
                  <a:t>】</a:t>
                </a:r>
              </a:p>
              <a:p>
                <a:endParaRPr lang="ja-JP" altLang="en-US" sz="1100" dirty="0"/>
              </a:p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　①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2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+3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 6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　　 ②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軸</m:t>
                    </m:r>
                  </m:oMath>
                </a14:m>
                <a:r>
                  <a:rPr lang="en-US" altLang="ja-JP" sz="1100" dirty="0"/>
                  <a:t>	</a:t>
                </a:r>
                <a:endParaRPr kumimoji="1" lang="ja-JP" altLang="en-US" sz="1100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672414"/>
                <a:ext cx="5760640" cy="797654"/>
              </a:xfrm>
              <a:prstGeom prst="rect">
                <a:avLst/>
              </a:prstGeom>
              <a:blipFill>
                <a:blip r:embed="rId3"/>
                <a:stretch>
                  <a:fillRect t="-1527" b="-30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正方形/長方形 22"/>
          <p:cNvSpPr/>
          <p:nvPr/>
        </p:nvSpPr>
        <p:spPr>
          <a:xfrm>
            <a:off x="339924" y="540154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339924" y="612162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4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39924" y="5889948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39924" y="5961956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6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64704" y="6020790"/>
                <a:ext cx="576064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下の２つの直線</a:t>
                </a:r>
                <a14:m>
                  <m:oMath xmlns:m="http://schemas.openxmlformats.org/officeDocument/2006/math">
                    <m:r>
                      <a:rPr lang="en-US" altLang="ja-JP" sz="11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1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100" b="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altLang="ja-JP" sz="11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100" i="1" dirty="0">
                        <a:latin typeface="Cambria Math" panose="02040503050406030204" pitchFamily="18" charset="0"/>
                      </a:rPr>
                      <m:t>，</m:t>
                    </m:r>
                    <m:r>
                      <a:rPr lang="en-US" altLang="ja-JP" sz="11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 が点Ｐで交わっている。点Ｐの座標を求めなさい。</a:t>
                </a:r>
                <a:r>
                  <a:rPr lang="en-US" altLang="ja-JP" sz="1100" dirty="0"/>
                  <a:t> 【</a:t>
                </a:r>
                <a:r>
                  <a:rPr lang="ja-JP" altLang="en-US" sz="1100" dirty="0"/>
                  <a:t>レベル　★★★</a:t>
                </a:r>
                <a:r>
                  <a:rPr lang="en-US" altLang="ja-JP" sz="1100" dirty="0"/>
                  <a:t>】</a:t>
                </a:r>
                <a:endParaRPr kumimoji="1" lang="ja-JP" altLang="en-US" sz="1100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6020790"/>
                <a:ext cx="5760640" cy="261610"/>
              </a:xfrm>
              <a:prstGeom prst="rect">
                <a:avLst/>
              </a:prstGeom>
              <a:blipFill rotWithShape="0">
                <a:blip r:embed="rId4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表 18"/>
              <p:cNvGraphicFramePr>
                <a:graphicFrameLocks noGrp="1"/>
              </p:cNvGraphicFramePr>
              <p:nvPr/>
            </p:nvGraphicFramePr>
            <p:xfrm>
              <a:off x="4128042" y="8729031"/>
              <a:ext cx="2303251" cy="5024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2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626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kumimoji="1" lang="en-US" altLang="ja-JP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kumimoji="1" lang="en-US" altLang="ja-JP" sz="12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1" lang="en-US" altLang="ja-JP" sz="12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kumimoji="1" lang="en-US" altLang="ja-JP" sz="12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  <m:r>
                                      <a:rPr kumimoji="1" lang="ja-JP" altLang="en-US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，</m:t>
                                    </m:r>
                                    <m:f>
                                      <m:fPr>
                                        <m:ctrlPr>
                                          <a:rPr kumimoji="1" lang="en-US" altLang="ja-JP" sz="12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1" lang="en-US" altLang="ja-JP" sz="12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num>
                                      <m:den>
                                        <m:r>
                                          <a:rPr kumimoji="1" lang="en-US" altLang="ja-JP" sz="12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kumimoji="1" lang="ja-JP" altLang="en-US" sz="1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表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3826680"/>
                  </p:ext>
                </p:extLst>
              </p:nvPr>
            </p:nvGraphicFramePr>
            <p:xfrm>
              <a:off x="4128042" y="8729031"/>
              <a:ext cx="2303251" cy="50241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2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02412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64" t="-1190" r="-528" b="-23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0" name="図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308" y="6473159"/>
            <a:ext cx="2755692" cy="2794710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339924" y="3364711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39924" y="3436719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5</a:t>
            </a:r>
            <a:endParaRPr kumimoji="1" lang="ja-JP" altLang="en-US" dirty="0">
              <a:latin typeface="Impact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764704" y="3493312"/>
                <a:ext cx="57606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prstClr val="black"/>
                    </a:solidFill>
                  </a:rPr>
                  <a:t>直線</a:t>
                </a:r>
                <a14:m>
                  <m:oMath xmlns:m="http://schemas.openxmlformats.org/officeDocument/2006/math">
                    <m: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2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  と直線</a:t>
                </a:r>
                <a14:m>
                  <m:oMath xmlns:m="http://schemas.openxmlformats.org/officeDocument/2006/math">
                    <m:r>
                      <a:rPr lang="en-US" altLang="ja-JP" sz="11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11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11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  の交点の</a:t>
                </a:r>
                <a14:m>
                  <m:oMath xmlns:m="http://schemas.openxmlformats.org/officeDocument/2006/math">
                    <m: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1100" dirty="0"/>
                  <a:t>座標が５であるとき、</a:t>
                </a:r>
                <a:r>
                  <a:rPr lang="en-US" altLang="ja-JP" sz="11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ja-JP" altLang="en-US" sz="1100" dirty="0"/>
                  <a:t>  の値を求めなさい。</a:t>
                </a:r>
                <a:r>
                  <a:rPr lang="en-US" altLang="ja-JP" sz="1100" dirty="0"/>
                  <a:t>	</a:t>
                </a:r>
                <a:endParaRPr lang="ja-JP" altLang="en-US" sz="1100" dirty="0"/>
              </a:p>
              <a:p>
                <a:r>
                  <a:rPr lang="en-US" altLang="ja-JP" sz="1100" dirty="0"/>
                  <a:t>【</a:t>
                </a:r>
                <a:r>
                  <a:rPr lang="ja-JP" altLang="en-US" sz="1100" dirty="0"/>
                  <a:t>レベル　 ★★☆ </a:t>
                </a:r>
                <a:r>
                  <a:rPr lang="en-US" altLang="ja-JP" sz="1100" dirty="0"/>
                  <a:t>】</a:t>
                </a: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3493312"/>
                <a:ext cx="5760640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2817" b="-56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表 20"/>
              <p:cNvGraphicFramePr>
                <a:graphicFrameLocks noGrp="1"/>
              </p:cNvGraphicFramePr>
              <p:nvPr/>
            </p:nvGraphicFramePr>
            <p:xfrm>
              <a:off x="4128042" y="5338843"/>
              <a:ext cx="2303251" cy="4626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2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626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表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0986859"/>
                  </p:ext>
                </p:extLst>
              </p:nvPr>
            </p:nvGraphicFramePr>
            <p:xfrm>
              <a:off x="4128042" y="5338843"/>
              <a:ext cx="2303251" cy="4626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2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62668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264" t="-1299" r="-528" b="-25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59026B05-D7B2-411C-AB8B-E6553CF3A3F8}"/>
              </a:ext>
            </a:extLst>
          </p:cNvPr>
          <p:cNvGraphicFramePr>
            <a:graphicFrameLocks noGrp="1"/>
          </p:cNvGraphicFramePr>
          <p:nvPr/>
        </p:nvGraphicFramePr>
        <p:xfrm>
          <a:off x="4764024" y="2770632"/>
          <a:ext cx="1667269" cy="468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（０，２）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59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Sophia Forest 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中学２年数学　　　　 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１次関数⑦　１次関数の活用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2706" y="510862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32706" y="582870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itchFamily="34" charset="0"/>
                <a:ea typeface="ＭＳ Ｐゴシック" panose="020B0600070205080204" pitchFamily="50" charset="-128"/>
                <a:cs typeface="+mn-cs"/>
              </a:rPr>
              <a:t>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itchFamily="34" charset="0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59793" y="616882"/>
                <a:ext cx="5760640" cy="2970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水温が２２℃の水を熱したところ、熱し始めてからの時間と水温の関係は下の表のようになった。以下の問いに答えなさい。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【</a:t>
                </a: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レベル　★☆☆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】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（１）　熱し始めてからの時間を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分、水温を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℃として、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と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の関係を式で表しなさい。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（２）　熱し始めてから７分後の水温は何℃になると考えられるか。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793" y="616882"/>
                <a:ext cx="5760640" cy="2970044"/>
              </a:xfrm>
              <a:prstGeom prst="rect">
                <a:avLst/>
              </a:prstGeom>
              <a:blipFill>
                <a:blip r:embed="rId3"/>
                <a:stretch>
                  <a:fillRect b="-2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4839201" y="4245066"/>
          <a:ext cx="1676618" cy="440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４３℃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904875" y="1166231"/>
          <a:ext cx="3127637" cy="67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時間（分）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・・・・・・・・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水温（℃）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２２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・・・・・・・・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３７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表 12"/>
              <p:cNvGraphicFramePr>
                <a:graphicFrameLocks noGrp="1"/>
              </p:cNvGraphicFramePr>
              <p:nvPr/>
            </p:nvGraphicFramePr>
            <p:xfrm>
              <a:off x="4090241" y="2785300"/>
              <a:ext cx="2435103" cy="4408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40887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=3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+22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表 12"/>
              <p:cNvGraphicFramePr>
                <a:graphicFrameLocks noGrp="1"/>
              </p:cNvGraphicFramePr>
              <p:nvPr/>
            </p:nvGraphicFramePr>
            <p:xfrm>
              <a:off x="4090241" y="2785300"/>
              <a:ext cx="2435103" cy="4408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4088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49" t="-1351" r="-499" b="-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正方形/長方形 13"/>
          <p:cNvSpPr/>
          <p:nvPr/>
        </p:nvSpPr>
        <p:spPr>
          <a:xfrm>
            <a:off x="330399" y="4795244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30399" y="4867252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itchFamily="34" charset="0"/>
                <a:ea typeface="ＭＳ Ｐゴシック" panose="020B0600070205080204" pitchFamily="50" charset="-128"/>
                <a:cs typeface="+mn-cs"/>
              </a:rPr>
              <a:t>2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itchFamily="34" charset="0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57486" y="4913296"/>
                <a:ext cx="576064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水温が１６℃の水を熱したところ、熱し始めてからの時間と水温の関係は下の表のようになった。熱し始めてからの時間を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分、水温を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℃として、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と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の関係を式で表しなさい。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【</a:t>
                </a: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レベル　★☆☆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】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（１）　熱し始めてからの時間を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分、水温を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℃として、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と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の関係を式で表しなさい。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（２）　水温が１００℃になるのは、熱し始めてから何分後か求めなさい。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86" y="4913296"/>
                <a:ext cx="5760640" cy="3477875"/>
              </a:xfrm>
              <a:prstGeom prst="rect">
                <a:avLst/>
              </a:prstGeom>
              <a:blipFill>
                <a:blip r:embed="rId5"/>
                <a:stretch>
                  <a:fillRect r="-1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4839201" y="8887138"/>
          <a:ext cx="1676618" cy="440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２１分後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表 23"/>
              <p:cNvGraphicFramePr>
                <a:graphicFrameLocks noGrp="1"/>
              </p:cNvGraphicFramePr>
              <p:nvPr/>
            </p:nvGraphicFramePr>
            <p:xfrm>
              <a:off x="4080716" y="7578856"/>
              <a:ext cx="2435103" cy="4408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4088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=4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+16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表 23"/>
              <p:cNvGraphicFramePr>
                <a:graphicFrameLocks noGrp="1"/>
              </p:cNvGraphicFramePr>
              <p:nvPr/>
            </p:nvGraphicFramePr>
            <p:xfrm>
              <a:off x="4080716" y="7578856"/>
              <a:ext cx="2435103" cy="4408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4088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50" t="-1370" r="-500" b="-27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C7539CF-3BFD-422D-BFEE-FEAE23EDBD57}"/>
              </a:ext>
            </a:extLst>
          </p:cNvPr>
          <p:cNvGraphicFramePr>
            <a:graphicFrameLocks noGrp="1"/>
          </p:cNvGraphicFramePr>
          <p:nvPr/>
        </p:nvGraphicFramePr>
        <p:xfrm>
          <a:off x="962604" y="5739020"/>
          <a:ext cx="3127637" cy="67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時間（分）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・・・・・・・・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水温（℃）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１６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・・・・・・・・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４０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9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Sophia Forest 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中学２年数学　　　　 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１次関数⑦　１次関数の活用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9924" y="542850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9924" y="598956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itchFamily="34" charset="0"/>
                <a:ea typeface="ＭＳ Ｐゴシック" panose="020B0600070205080204" pitchFamily="50" charset="-128"/>
                <a:cs typeface="+mn-cs"/>
              </a:rPr>
              <a:t>3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itchFamily="34" charset="0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64704" y="665095"/>
                <a:ext cx="5760640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あ</a:t>
                </a:r>
                <a14:m>
                  <m:oMath xmlns:m="http://schemas.openxmlformats.org/officeDocument/2006/math">
                    <m:r>
                      <a:rPr kumimoji="1" lang="ja-JP" altLang="en-US" sz="11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る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人が、家から４０ｋｍはなれた公園へ自動車で行くことにした。下のグラフは、家を出て</a:t>
                </a:r>
                <a14:m>
                  <m:oMath xmlns:m="http://schemas.openxmlformats.org/officeDocument/2006/math">
                    <m:r>
                      <a:rPr kumimoji="1" lang="ja-JP" altLang="en-US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分後にいる地点から公園までの道のりを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ｋｍとして、</a:t>
                </a:r>
                <a14:m>
                  <m:oMath xmlns:m="http://schemas.openxmlformats.org/officeDocument/2006/math">
                    <m:r>
                      <a:rPr kumimoji="1" lang="ja-JP" altLang="en-US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，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の関係を表したものである。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以下の問いに答えなさい。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【</a:t>
                </a: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レベル　★★☆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】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04" y="665095"/>
                <a:ext cx="5760640" cy="938719"/>
              </a:xfrm>
              <a:prstGeom prst="rect">
                <a:avLst/>
              </a:prstGeom>
              <a:blipFill>
                <a:blip r:embed="rId3"/>
                <a:stretch>
                  <a:fillRect t="-129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559532" y="1315496"/>
                <a:ext cx="5746204" cy="2546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（"/>
                          <m:endChr m:val="）"/>
                          <m:ctrlPr>
                            <a:rPr kumimoji="1" lang="ja-JP" altLang="en-US" sz="11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1" lang="ja-JP" altLang="en-US" sz="11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１</m:t>
                          </m:r>
                        </m:e>
                      </m:d>
                      <m:r>
                        <a:rPr kumimoji="1" lang="ja-JP" altLang="en-US" sz="11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　このグラフの式を求めなさい。</m:t>
                      </m:r>
                    </m:oMath>
                  </m:oMathPara>
                </a14:m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（２）</a:t>
                </a:r>
                <a14:m>
                  <m:oMath xmlns:m="http://schemas.openxmlformats.org/officeDocument/2006/math">
                    <m:r>
                      <a:rPr kumimoji="1" lang="ja-JP" altLang="en-US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　</m:t>
                    </m:r>
                    <m:r>
                      <a:rPr kumimoji="1" lang="ja-JP" altLang="en-US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この人が２４分後にいる地点から公園まで</m:t>
                    </m:r>
                  </m:oMath>
                </a14:m>
                <a:endParaRPr kumimoji="1" lang="en-US" altLang="ja-JP" sz="11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　</a:t>
                </a:r>
                <a14:m>
                  <m:oMath xmlns:m="http://schemas.openxmlformats.org/officeDocument/2006/math">
                    <m:r>
                      <a:rPr kumimoji="1" lang="ja-JP" altLang="en-US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　</m:t>
                    </m:r>
                    <m:r>
                      <a:rPr kumimoji="1" lang="ja-JP" altLang="en-US" sz="11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　</m:t>
                    </m:r>
                    <m:r>
                      <a:rPr kumimoji="1" lang="ja-JP" altLang="en-US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の道のりは何ｋｍですか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。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32" y="1315496"/>
                <a:ext cx="5746204" cy="25468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表 25"/>
              <p:cNvGraphicFramePr>
                <a:graphicFrameLocks noGrp="1"/>
              </p:cNvGraphicFramePr>
              <p:nvPr/>
            </p:nvGraphicFramePr>
            <p:xfrm>
              <a:off x="925033" y="2299956"/>
              <a:ext cx="2495286" cy="520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952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2048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altLang="ja-JP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altLang="ja-JP" sz="1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+40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表 25"/>
              <p:cNvGraphicFramePr>
                <a:graphicFrameLocks noGrp="1"/>
              </p:cNvGraphicFramePr>
              <p:nvPr/>
            </p:nvGraphicFramePr>
            <p:xfrm>
              <a:off x="925033" y="2299956"/>
              <a:ext cx="2495286" cy="520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952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2048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43" t="-1163" r="-487" b="-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7" name="表 26"/>
          <p:cNvGraphicFramePr>
            <a:graphicFrameLocks noGrp="1"/>
          </p:cNvGraphicFramePr>
          <p:nvPr/>
        </p:nvGraphicFramePr>
        <p:xfrm>
          <a:off x="925033" y="3981836"/>
          <a:ext cx="2495286" cy="5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0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２４ｋｍ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8" name="図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5024" y="1265259"/>
            <a:ext cx="2934451" cy="227328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4F43EE-62AD-40D9-833A-FDA1DEAF6C62}"/>
              </a:ext>
            </a:extLst>
          </p:cNvPr>
          <p:cNvSpPr/>
          <p:nvPr/>
        </p:nvSpPr>
        <p:spPr>
          <a:xfrm>
            <a:off x="336290" y="4614776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9E1FA62-CFAC-46F2-8E4B-969CE6932569}"/>
              </a:ext>
            </a:extLst>
          </p:cNvPr>
          <p:cNvSpPr/>
          <p:nvPr/>
        </p:nvSpPr>
        <p:spPr>
          <a:xfrm>
            <a:off x="336290" y="4686784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itchFamily="34" charset="0"/>
                <a:ea typeface="ＭＳ Ｐゴシック" panose="020B0600070205080204" pitchFamily="50" charset="-128"/>
                <a:cs typeface="+mn-cs"/>
              </a:rPr>
              <a:t>4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itchFamily="34" charset="0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61C0B5E-D043-4A15-B32C-5ADBBBE6384D}"/>
                  </a:ext>
                </a:extLst>
              </p:cNvPr>
              <p:cNvSpPr txBox="1"/>
              <p:nvPr/>
            </p:nvSpPr>
            <p:spPr>
              <a:xfrm>
                <a:off x="753852" y="4724884"/>
                <a:ext cx="5760640" cy="4493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下の図のような長方形ＡＢＣＤがあります。点Ｐは、Ａを出発して、秒速１ｃｍの速さで、長方形の辺上をＢ，Ｃを通ってＤまで動きます。点ＰがＡを出発してから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秒後の△ＡＰＤの面積を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ｃｍ</a:t>
                </a:r>
                <a:r>
                  <a:rPr kumimoji="1" lang="ja-JP" altLang="en-US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２</a:t>
                </a: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とします。次のそれぞれの場合について、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 の値を式で表しなさい。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【</a:t>
                </a: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レベル　★★★</a:t>
                </a:r>
                <a:r>
                  <a:rPr kumimoji="1" lang="en-US" altLang="ja-JP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】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（１）　点Ｐが辺ＡＢ上を動くとき（０≦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≦４）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（２）　点Ｐが辺ＢＣ上を動くとき（４≦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≦１２）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（３）　点Ｐが辺ＣＤ上を動くとき（１２≦ </a:t>
                </a:r>
                <a14:m>
                  <m:oMath xmlns:m="http://schemas.openxmlformats.org/officeDocument/2006/math">
                    <m:r>
                      <a:rPr kumimoji="1" lang="en-US" altLang="ja-JP" sz="11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cs typeface="+mn-cs"/>
                      </a:rPr>
                      <m:t>𝑥</m:t>
                    </m:r>
                  </m:oMath>
                </a14:m>
                <a:r>
                  <a:rPr kumimoji="1" lang="ja-JP" altLang="en-U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rPr>
                  <a:t> ≦１６）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661C0B5E-D043-4A15-B32C-5ADBBBE63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52" y="4724884"/>
                <a:ext cx="5760640" cy="44935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>
            <a:extLst>
              <a:ext uri="{FF2B5EF4-FFF2-40B4-BE49-F238E27FC236}">
                <a16:creationId xmlns:a16="http://schemas.microsoft.com/office/drawing/2014/main" id="{2612A09E-251F-4F12-A852-8B03DFD09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39" y="5331674"/>
            <a:ext cx="2405589" cy="135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>
                <a:extLst>
                  <a:ext uri="{FF2B5EF4-FFF2-40B4-BE49-F238E27FC236}">
                    <a16:creationId xmlns:a16="http://schemas.microsoft.com/office/drawing/2014/main" id="{9EBA86CF-557E-42E2-8237-23035B44788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9387" y="7136777"/>
              <a:ext cx="2435103" cy="4881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881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=4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>
                <a:extLst>
                  <a:ext uri="{FF2B5EF4-FFF2-40B4-BE49-F238E27FC236}">
                    <a16:creationId xmlns:a16="http://schemas.microsoft.com/office/drawing/2014/main" id="{9EBA86CF-557E-42E2-8237-23035B44788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9387" y="7136777"/>
              <a:ext cx="2435103" cy="4881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88145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50" t="-1235" r="-500" b="-24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 6">
                <a:extLst>
                  <a:ext uri="{FF2B5EF4-FFF2-40B4-BE49-F238E27FC236}">
                    <a16:creationId xmlns:a16="http://schemas.microsoft.com/office/drawing/2014/main" id="{D11DA606-77E2-4515-A34A-023B2E5F2E2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9387" y="7990407"/>
              <a:ext cx="2435103" cy="4881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881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=16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 6">
                <a:extLst>
                  <a:ext uri="{FF2B5EF4-FFF2-40B4-BE49-F238E27FC236}">
                    <a16:creationId xmlns:a16="http://schemas.microsoft.com/office/drawing/2014/main" id="{D11DA606-77E2-4515-A34A-023B2E5F2E2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9387" y="7990407"/>
              <a:ext cx="2435103" cy="4881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88145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250" t="-1235" r="-500" b="-24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 7">
                <a:extLst>
                  <a:ext uri="{FF2B5EF4-FFF2-40B4-BE49-F238E27FC236}">
                    <a16:creationId xmlns:a16="http://schemas.microsoft.com/office/drawing/2014/main" id="{6F181AFC-4A0A-4018-8401-B597247BEBC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9388" y="8852944"/>
              <a:ext cx="2435103" cy="4881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881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=−4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+64</m:t>
                                </m:r>
                              </m:oMath>
                            </m:oMathPara>
                          </a14:m>
                          <a:endParaRPr kumimoji="1" lang="ja-JP" altLang="en-US" sz="12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 7">
                <a:extLst>
                  <a:ext uri="{FF2B5EF4-FFF2-40B4-BE49-F238E27FC236}">
                    <a16:creationId xmlns:a16="http://schemas.microsoft.com/office/drawing/2014/main" id="{6F181AFC-4A0A-4018-8401-B597247BEBC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79388" y="8852944"/>
              <a:ext cx="2435103" cy="4881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51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88145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250" t="-1235" r="-500" b="-24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8273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339924" y="0"/>
            <a:ext cx="6185420" cy="4486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Sophia Forest </a:t>
            </a:r>
            <a:r>
              <a:rPr lang="ja-JP" altLang="en-US" sz="105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中学２年数学　　　　 </a:t>
            </a:r>
            <a:endParaRPr lang="en-US" altLang="ja-JP" sz="105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練習問題</a:t>
            </a:r>
            <a:r>
              <a:rPr lang="en-US" altLang="ja-JP" sz="1050" dirty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　１次関数（まとめ１）</a:t>
            </a:r>
            <a:endParaRPr lang="ja-JP" altLang="en-US" sz="105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A47DD4F-5B86-444B-9D11-0FCFAC113D84}"/>
              </a:ext>
            </a:extLst>
          </p:cNvPr>
          <p:cNvSpPr/>
          <p:nvPr/>
        </p:nvSpPr>
        <p:spPr>
          <a:xfrm>
            <a:off x="344770" y="6229029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148F348-56C2-4380-BDBA-6181FAEB7616}"/>
              </a:ext>
            </a:extLst>
          </p:cNvPr>
          <p:cNvSpPr/>
          <p:nvPr/>
        </p:nvSpPr>
        <p:spPr>
          <a:xfrm>
            <a:off x="344770" y="6301037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3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9411C8-31BB-4050-B783-8E2BF04E48C8}"/>
              </a:ext>
            </a:extLst>
          </p:cNvPr>
          <p:cNvSpPr txBox="1"/>
          <p:nvPr/>
        </p:nvSpPr>
        <p:spPr>
          <a:xfrm>
            <a:off x="775846" y="6348742"/>
            <a:ext cx="57543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次の問いに答えなさい。（南中　Ｒ２）   </a:t>
            </a:r>
            <a:r>
              <a:rPr lang="en-US" altLang="ja-JP" sz="1100" dirty="0">
                <a:solidFill>
                  <a:prstClr val="black"/>
                </a:solidFill>
                <a:latin typeface="+mn-ea"/>
              </a:rPr>
              <a:t>【</a:t>
            </a: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レベル　★☆☆</a:t>
            </a:r>
            <a:r>
              <a:rPr lang="en-US" altLang="ja-JP" sz="1100" dirty="0">
                <a:solidFill>
                  <a:prstClr val="black"/>
                </a:solidFill>
                <a:latin typeface="+mn-ea"/>
              </a:rPr>
              <a:t>】</a:t>
            </a: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表 26">
                <a:extLst>
                  <a:ext uri="{FF2B5EF4-FFF2-40B4-BE49-F238E27FC236}">
                    <a16:creationId xmlns:a16="http://schemas.microsoft.com/office/drawing/2014/main" id="{C284DFEC-CBD1-4AAF-BAF1-5BA3E68F829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52314" y="6706021"/>
              <a:ext cx="5977876" cy="25994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152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55635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29972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ja-JP" altLang="en-US" sz="1100" b="0" kern="100" dirty="0">
                              <a:solidFill>
                                <a:schemeClr val="tx1"/>
                              </a:solidFill>
                              <a:latin typeface="+mn-ea"/>
                              <a:cs typeface="Times New Roman"/>
                            </a:rPr>
                            <a:t>（１）　</a:t>
                          </a:r>
                          <a:endParaRPr lang="en-US" altLang="ja-JP" sz="1100" b="0" kern="100" dirty="0">
                            <a:solidFill>
                              <a:schemeClr val="tx1"/>
                            </a:solidFill>
                            <a:latin typeface="+mn-ea"/>
                            <a:cs typeface="Times New Roman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100" b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ea typeface="+mn-ea"/>
                              <a:cs typeface="+mn-cs"/>
                            </a:rPr>
                            <a:t>１次関数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=2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+3</m:t>
                              </m:r>
                            </m:oMath>
                          </a14:m>
                          <a:r>
                            <a:rPr kumimoji="1" lang="ja-JP" altLang="en-US" sz="11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ＭＳ Ｐゴシック" panose="020B0600070205080204" pitchFamily="50" charset="-128"/>
                              <a:cs typeface="+mn-cs"/>
                            </a:rPr>
                            <a:t> で、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oMath>
                          </a14:m>
                          <a:r>
                            <a:rPr kumimoji="1" lang="ja-JP" altLang="en-US" sz="11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ＭＳ Ｐゴシック" panose="020B0600070205080204" pitchFamily="50" charset="-128"/>
                              <a:cs typeface="+mn-cs"/>
                            </a:rPr>
                            <a:t> の変域が 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  <m:r>
                                <a:rPr kumimoji="1" lang="ja-JP" altLang="en-US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≦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1" lang="ja-JP" altLang="en-US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≦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oMath>
                          </a14:m>
                          <a:r>
                            <a:rPr kumimoji="1" lang="ja-JP" altLang="en-US" sz="11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ＭＳ Ｐゴシック" panose="020B0600070205080204" pitchFamily="50" charset="-128"/>
                              <a:cs typeface="+mn-cs"/>
                            </a:rPr>
                            <a:t> のとき、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  <m:r>
                                <a:rPr kumimoji="1" lang="en-US" altLang="ja-JP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oMath>
                          </a14:m>
                          <a:r>
                            <a:rPr kumimoji="1" lang="ja-JP" altLang="en-US" sz="11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ＭＳ Ｐゴシック" panose="020B0600070205080204" pitchFamily="50" charset="-128"/>
                              <a:cs typeface="+mn-cs"/>
                            </a:rPr>
                            <a:t>の変域を求めなさい。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9972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ja-JP" altLang="en-US" sz="1100" b="0" kern="100" dirty="0">
                              <a:solidFill>
                                <a:schemeClr val="tx1"/>
                              </a:solidFill>
                              <a:latin typeface="+mn-ea"/>
                              <a:cs typeface="Times New Roman"/>
                            </a:rPr>
                            <a:t>（２）</a:t>
                          </a:r>
                          <a:endParaRPr lang="en-US" altLang="ja-JP" sz="1100" b="0" kern="100" dirty="0">
                            <a:solidFill>
                              <a:schemeClr val="tx1"/>
                            </a:solidFill>
                            <a:latin typeface="+mn-ea"/>
                            <a:cs typeface="Times New Roman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kumimoji="1" lang="ja-JP" altLang="en-US" sz="1100" b="0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ea typeface="+mn-ea"/>
                                    <a:cs typeface="+mn-cs"/>
                                  </a:rPr>
                                  <m:t>１次関数</m:t>
                                </m:r>
                                <m:r>
                                  <a:rPr kumimoji="1" lang="en-US" altLang="ja-JP" sz="11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+3</m:t>
                                </m:r>
                                <m:r>
                                  <m:rPr>
                                    <m:nor/>
                                  </m:rPr>
                                  <a:rPr kumimoji="1" lang="ja-JP" altLang="en-US" sz="1100" b="0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+mn-lt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kumimoji="1" lang="ja-JP" altLang="en-US" sz="1100" b="0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+mn-lt"/>
                                    <a:ea typeface="+mn-ea"/>
                                    <a:cs typeface="+mn-cs"/>
                                  </a:rPr>
                                  <m:t>で、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1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kumimoji="1" lang="ja-JP" altLang="en-US" sz="1100" b="0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+mn-lt"/>
                                    <a:ea typeface="+mn-ea"/>
                                    <a:cs typeface="+mn-cs"/>
                                  </a:rPr>
                                  <m:t>の変域が</m:t>
                                </m:r>
                                <m:r>
                                  <m:rPr>
                                    <m:nor/>
                                  </m:rPr>
                                  <a:rPr kumimoji="1" lang="ja-JP" altLang="en-US" sz="1100" b="0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+mn-lt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−4</m:t>
                                </m:r>
                                <m:r>
                                  <a:rPr kumimoji="1" lang="ja-JP" altLang="en-US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1" lang="ja-JP" altLang="en-US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kumimoji="1" lang="ja-JP" altLang="en-US" sz="1100" b="0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+mn-lt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kumimoji="1" lang="ja-JP" altLang="en-US" sz="1100" b="0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+mn-lt"/>
                                    <a:ea typeface="+mn-ea"/>
                                    <a:cs typeface="+mn-cs"/>
                                  </a:rPr>
                                  <m:t>のとき、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1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kumimoji="1" lang="ja-JP" altLang="en-US" sz="1100" b="0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+mn-lt"/>
                                    <a:ea typeface="+mn-ea"/>
                                    <a:cs typeface="+mn-cs"/>
                                  </a:rPr>
                                  <m:t>の変域を求めなさい。</m:t>
                                </m:r>
                              </m:oMath>
                            </m:oMathPara>
                          </a14:m>
                          <a:endParaRPr kumimoji="1" lang="ja-JP" altLang="en-US" sz="11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315470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表 26">
                <a:extLst>
                  <a:ext uri="{FF2B5EF4-FFF2-40B4-BE49-F238E27FC236}">
                    <a16:creationId xmlns:a16="http://schemas.microsoft.com/office/drawing/2014/main" id="{C284DFEC-CBD1-4AAF-BAF1-5BA3E68F82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932291"/>
                  </p:ext>
                </p:extLst>
              </p:nvPr>
            </p:nvGraphicFramePr>
            <p:xfrm>
              <a:off x="552314" y="6706021"/>
              <a:ext cx="5977876" cy="25994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152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55635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29972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ja-JP" altLang="en-US" sz="1100" b="0" kern="100" dirty="0">
                              <a:solidFill>
                                <a:schemeClr val="tx1"/>
                              </a:solidFill>
                              <a:latin typeface="+mn-ea"/>
                              <a:cs typeface="Times New Roman"/>
                            </a:rPr>
                            <a:t>（１）　</a:t>
                          </a:r>
                          <a:endParaRPr lang="en-US" altLang="ja-JP" sz="1100" b="0" kern="100" dirty="0">
                            <a:solidFill>
                              <a:schemeClr val="tx1"/>
                            </a:solidFill>
                            <a:latin typeface="+mn-ea"/>
                            <a:cs typeface="Times New Roman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558" t="-935" b="-995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9972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ja-JP" altLang="en-US" sz="1100" b="0" kern="100" dirty="0">
                              <a:solidFill>
                                <a:schemeClr val="tx1"/>
                              </a:solidFill>
                              <a:latin typeface="+mn-ea"/>
                              <a:cs typeface="Times New Roman"/>
                            </a:rPr>
                            <a:t>（２）</a:t>
                          </a:r>
                          <a:endParaRPr lang="en-US" altLang="ja-JP" sz="1100" b="0" kern="100" dirty="0">
                            <a:solidFill>
                              <a:schemeClr val="tx1"/>
                            </a:solidFill>
                            <a:latin typeface="+mn-ea"/>
                            <a:cs typeface="Times New Roman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558" t="-10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3154703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表 28">
                <a:extLst>
                  <a:ext uri="{FF2B5EF4-FFF2-40B4-BE49-F238E27FC236}">
                    <a16:creationId xmlns:a16="http://schemas.microsoft.com/office/drawing/2014/main" id="{FB885563-A60D-4F12-8C4D-B2BDE7152B1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51609" y="7447679"/>
              <a:ext cx="2303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  <m:r>
                                  <a:rPr kumimoji="1" lang="ja-JP" altLang="en-US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1" lang="ja-JP" altLang="en-US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表 28">
                <a:extLst>
                  <a:ext uri="{FF2B5EF4-FFF2-40B4-BE49-F238E27FC236}">
                    <a16:creationId xmlns:a16="http://schemas.microsoft.com/office/drawing/2014/main" id="{FB885563-A60D-4F12-8C4D-B2BDE7152B1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51609" y="7447679"/>
              <a:ext cx="2303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64" t="-1190" r="-528" b="-23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表 20">
                <a:extLst>
                  <a:ext uri="{FF2B5EF4-FFF2-40B4-BE49-F238E27FC236}">
                    <a16:creationId xmlns:a16="http://schemas.microsoft.com/office/drawing/2014/main" id="{9BA96BC9-43C6-4AC2-B622-3C2AF2577A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32731" y="8792346"/>
              <a:ext cx="2303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  <m:r>
                                  <a:rPr kumimoji="1" lang="ja-JP" altLang="en-US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1" lang="ja-JP" altLang="en-US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≦</m:t>
                                </m:r>
                                <m:r>
                                  <a:rPr kumimoji="1" lang="en-US" altLang="ja-JP" sz="11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kumimoji="1" lang="ja-JP" altLang="en-US" sz="1100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表 20">
                <a:extLst>
                  <a:ext uri="{FF2B5EF4-FFF2-40B4-BE49-F238E27FC236}">
                    <a16:creationId xmlns:a16="http://schemas.microsoft.com/office/drawing/2014/main" id="{9BA96BC9-43C6-4AC2-B622-3C2AF2577A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032731" y="8792346"/>
              <a:ext cx="2303000" cy="50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040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264" t="-1205" r="-528" b="-36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37F3C0E-41A6-D080-9C78-3445E98F93E2}"/>
              </a:ext>
            </a:extLst>
          </p:cNvPr>
          <p:cNvSpPr/>
          <p:nvPr/>
        </p:nvSpPr>
        <p:spPr>
          <a:xfrm>
            <a:off x="339924" y="523749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42E3744-E185-FD03-8DE8-E06A9428E40F}"/>
              </a:ext>
            </a:extLst>
          </p:cNvPr>
          <p:cNvSpPr/>
          <p:nvPr/>
        </p:nvSpPr>
        <p:spPr>
          <a:xfrm>
            <a:off x="339924" y="579855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1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6C98E2-5384-5383-0216-06BFCE0A2E8E}"/>
              </a:ext>
            </a:extLst>
          </p:cNvPr>
          <p:cNvSpPr txBox="1"/>
          <p:nvPr/>
        </p:nvSpPr>
        <p:spPr>
          <a:xfrm>
            <a:off x="776736" y="544863"/>
            <a:ext cx="5760640" cy="38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100" dirty="0"/>
              <a:t>次の方程式のグラフをかきなさい。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★☆☆</a:t>
            </a:r>
            <a:r>
              <a:rPr lang="en-US" altLang="ja-JP" sz="1100" dirty="0"/>
              <a:t>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5A24C040-3492-F50A-24DD-4C4D5FD713E1}"/>
                  </a:ext>
                </a:extLst>
              </p:cNvPr>
              <p:cNvSpPr txBox="1"/>
              <p:nvPr/>
            </p:nvSpPr>
            <p:spPr>
              <a:xfrm>
                <a:off x="589527" y="884293"/>
                <a:ext cx="5746204" cy="2412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ja-JP" altLang="en-US" sz="1100" dirty="0"/>
                  <a:t>（１）　</a:t>
                </a:r>
                <a14:m>
                  <m:oMath xmlns:m="http://schemas.openxmlformats.org/officeDocument/2006/math">
                    <m: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ja-JP" altLang="en-US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ja-JP" altLang="en-US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ja-JP" altLang="en-US" sz="1100" dirty="0"/>
                  <a:t>（２）　</a:t>
                </a:r>
                <a14:m>
                  <m:oMath xmlns:m="http://schemas.openxmlformats.org/officeDocument/2006/math">
                    <m: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=6</m:t>
                    </m:r>
                  </m:oMath>
                </a14:m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en-US" altLang="ja-JP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ja-JP" altLang="en-US" sz="1100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ja-JP" altLang="en-US" sz="1100" dirty="0"/>
                  <a:t>（３）　</a:t>
                </a:r>
                <a14:m>
                  <m:oMath xmlns:m="http://schemas.openxmlformats.org/officeDocument/2006/math"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=−3</m:t>
                    </m:r>
                  </m:oMath>
                </a14:m>
                <a:endParaRPr lang="ja-JP" altLang="en-US" sz="11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5A24C040-3492-F50A-24DD-4C4D5FD71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27" y="884293"/>
                <a:ext cx="5746204" cy="2412071"/>
              </a:xfrm>
              <a:prstGeom prst="rect">
                <a:avLst/>
              </a:prstGeom>
              <a:blipFill>
                <a:blip r:embed="rId8"/>
                <a:stretch>
                  <a:fillRect b="-2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>
            <a:extLst>
              <a:ext uri="{FF2B5EF4-FFF2-40B4-BE49-F238E27FC236}">
                <a16:creationId xmlns:a16="http://schemas.microsoft.com/office/drawing/2014/main" id="{27A27C7E-585F-CB01-433D-2D1F32384A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1" r="6551" b="9172"/>
          <a:stretch/>
        </p:blipFill>
        <p:spPr bwMode="auto">
          <a:xfrm>
            <a:off x="3480179" y="907798"/>
            <a:ext cx="2855552" cy="266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CE67CAA-D772-E961-A91D-9DFAFD36B3E1}"/>
              </a:ext>
            </a:extLst>
          </p:cNvPr>
          <p:cNvCxnSpPr>
            <a:cxnSpLocks/>
          </p:cNvCxnSpPr>
          <p:nvPr/>
        </p:nvCxnSpPr>
        <p:spPr>
          <a:xfrm>
            <a:off x="4572000" y="1110953"/>
            <a:ext cx="1206843" cy="24066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89EC7CDF-9958-60EE-E132-278719CAE88F}"/>
              </a:ext>
            </a:extLst>
          </p:cNvPr>
          <p:cNvCxnSpPr>
            <a:cxnSpLocks/>
          </p:cNvCxnSpPr>
          <p:nvPr/>
        </p:nvCxnSpPr>
        <p:spPr>
          <a:xfrm flipV="1">
            <a:off x="4473146" y="1110953"/>
            <a:ext cx="1598140" cy="23950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C3D4EF4-36F6-626B-FAE6-8E3E5A070A4D}"/>
              </a:ext>
            </a:extLst>
          </p:cNvPr>
          <p:cNvCxnSpPr>
            <a:cxnSpLocks/>
          </p:cNvCxnSpPr>
          <p:nvPr/>
        </p:nvCxnSpPr>
        <p:spPr>
          <a:xfrm flipV="1">
            <a:off x="4271501" y="1110953"/>
            <a:ext cx="0" cy="24066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7644754-FD58-EB12-FF63-5A0D49243E61}"/>
              </a:ext>
            </a:extLst>
          </p:cNvPr>
          <p:cNvSpPr txBox="1"/>
          <p:nvPr/>
        </p:nvSpPr>
        <p:spPr>
          <a:xfrm>
            <a:off x="4335286" y="853207"/>
            <a:ext cx="429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</a:rPr>
              <a:t>（１）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E7AF18A-24F1-EA52-C469-ADD88A4A5A7E}"/>
              </a:ext>
            </a:extLst>
          </p:cNvPr>
          <p:cNvSpPr txBox="1"/>
          <p:nvPr/>
        </p:nvSpPr>
        <p:spPr>
          <a:xfrm>
            <a:off x="5925290" y="862538"/>
            <a:ext cx="429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</a:rPr>
              <a:t>（２）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B549745-2A66-BA18-D5C1-BD51618EC899}"/>
              </a:ext>
            </a:extLst>
          </p:cNvPr>
          <p:cNvSpPr txBox="1"/>
          <p:nvPr/>
        </p:nvSpPr>
        <p:spPr>
          <a:xfrm>
            <a:off x="4004048" y="853207"/>
            <a:ext cx="429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</a:rPr>
              <a:t>（３）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</p:txBody>
      </p:sp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CFCC1FAF-860C-A704-5913-5029952C087F}"/>
              </a:ext>
            </a:extLst>
          </p:cNvPr>
          <p:cNvGraphicFramePr>
            <a:graphicFrameLocks noGrp="1"/>
          </p:cNvGraphicFramePr>
          <p:nvPr/>
        </p:nvGraphicFramePr>
        <p:xfrm>
          <a:off x="4747876" y="5647683"/>
          <a:ext cx="1606733" cy="5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rgbClr val="FF0000"/>
                          </a:solidFill>
                        </a:rPr>
                        <a:t>（３，２）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59EB3D5-DA74-A370-B853-A8A62C4157A9}"/>
              </a:ext>
            </a:extLst>
          </p:cNvPr>
          <p:cNvSpPr/>
          <p:nvPr/>
        </p:nvSpPr>
        <p:spPr>
          <a:xfrm>
            <a:off x="339924" y="3863857"/>
            <a:ext cx="6185420" cy="72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A00BC25-4FE3-F2A8-E63E-C4145A61681C}"/>
              </a:ext>
            </a:extLst>
          </p:cNvPr>
          <p:cNvSpPr/>
          <p:nvPr/>
        </p:nvSpPr>
        <p:spPr>
          <a:xfrm>
            <a:off x="339924" y="3919963"/>
            <a:ext cx="424780" cy="3600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Impact" pitchFamily="34" charset="0"/>
              </a:rPr>
              <a:t>2</a:t>
            </a:r>
            <a:endParaRPr kumimoji="1" lang="ja-JP" altLang="en-US" dirty="0">
              <a:latin typeface="Impact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B10194B-23CA-03BA-BCAE-50443350473C}"/>
              </a:ext>
            </a:extLst>
          </p:cNvPr>
          <p:cNvSpPr txBox="1"/>
          <p:nvPr/>
        </p:nvSpPr>
        <p:spPr>
          <a:xfrm>
            <a:off x="764704" y="3864414"/>
            <a:ext cx="57606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100" dirty="0">
                <a:solidFill>
                  <a:prstClr val="black"/>
                </a:solidFill>
              </a:rPr>
              <a:t>次の２つの方程式のグラフについて、交点の座標を求めなさい。</a:t>
            </a:r>
            <a:r>
              <a:rPr lang="en-US" altLang="ja-JP" sz="1100" dirty="0"/>
              <a:t>【</a:t>
            </a:r>
            <a:r>
              <a:rPr lang="ja-JP" altLang="en-US" sz="1100" dirty="0"/>
              <a:t>レベル　 ★☆☆ </a:t>
            </a:r>
            <a:r>
              <a:rPr lang="en-US" altLang="ja-JP" sz="1100" dirty="0"/>
              <a:t>】</a:t>
            </a:r>
            <a:endParaRPr lang="ja-JP" alt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5A69A07-0D3F-1035-2D4E-DB051C305028}"/>
                  </a:ext>
                </a:extLst>
              </p:cNvPr>
              <p:cNvSpPr txBox="1"/>
              <p:nvPr/>
            </p:nvSpPr>
            <p:spPr>
              <a:xfrm>
                <a:off x="736690" y="4118715"/>
                <a:ext cx="5746204" cy="487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ja-JP" altLang="en-US" sz="1100" dirty="0">
                    <a:solidFill>
                      <a:prstClr val="black"/>
                    </a:solidFill>
                  </a:rPr>
                  <a:t>　①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=4</m:t>
                    </m:r>
                  </m:oMath>
                </a14:m>
                <a:r>
                  <a:rPr lang="ja-JP" altLang="en-US" sz="1100" dirty="0">
                    <a:solidFill>
                      <a:prstClr val="black"/>
                    </a:solidFill>
                  </a:rPr>
                  <a:t>　　 　②</a:t>
                </a:r>
                <a14:m>
                  <m:oMath xmlns:m="http://schemas.openxmlformats.org/officeDocument/2006/math">
                    <m:r>
                      <a:rPr lang="ja-JP" altLang="en-US" sz="1100" i="1">
                        <a:solidFill>
                          <a:prstClr val="black"/>
                        </a:solidFill>
                        <a:latin typeface="Cambria Math"/>
                      </a:rPr>
                      <m:t>　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11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altLang="ja-JP" sz="1100" i="1">
                        <a:solidFill>
                          <a:prstClr val="black"/>
                        </a:solidFill>
                        <a:latin typeface="Cambria Math"/>
                      </a:rPr>
                      <m:t>=−3</m:t>
                    </m:r>
                  </m:oMath>
                </a14:m>
                <a:r>
                  <a:rPr lang="en-US" altLang="ja-JP" sz="1100" dirty="0">
                    <a:solidFill>
                      <a:prstClr val="black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5A69A07-0D3F-1035-2D4E-DB051C305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90" y="4118715"/>
                <a:ext cx="5746204" cy="4873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21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8526</TotalTime>
  <Words>2355</Words>
  <Application>Microsoft Office PowerPoint</Application>
  <PresentationFormat>ユーザー設定</PresentationFormat>
  <Paragraphs>341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HG丸ｺﾞｼｯｸM-PRO</vt:lpstr>
      <vt:lpstr>ＭＳ Ｐゴシック</vt:lpstr>
      <vt:lpstr>Arial</vt:lpstr>
      <vt:lpstr>Calibri</vt:lpstr>
      <vt:lpstr>Cambria Math</vt:lpstr>
      <vt:lpstr>Impact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yamada</dc:creator>
  <cp:lastModifiedBy>atsushi yamada</cp:lastModifiedBy>
  <cp:revision>433</cp:revision>
  <cp:lastPrinted>2020-09-14T08:38:55Z</cp:lastPrinted>
  <dcterms:created xsi:type="dcterms:W3CDTF">2011-04-01T00:56:45Z</dcterms:created>
  <dcterms:modified xsi:type="dcterms:W3CDTF">2023-11-21T12:31:21Z</dcterms:modified>
</cp:coreProperties>
</file>